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8" r:id="rId3"/>
    <p:sldId id="261" r:id="rId4"/>
    <p:sldId id="257" r:id="rId5"/>
    <p:sldId id="260" r:id="rId6"/>
    <p:sldId id="292" r:id="rId7"/>
    <p:sldId id="295" r:id="rId8"/>
    <p:sldId id="269" r:id="rId9"/>
    <p:sldId id="294" r:id="rId10"/>
    <p:sldId id="291" r:id="rId11"/>
    <p:sldId id="270" r:id="rId12"/>
    <p:sldId id="271" r:id="rId13"/>
    <p:sldId id="272" r:id="rId14"/>
    <p:sldId id="293" r:id="rId15"/>
    <p:sldId id="273" r:id="rId16"/>
    <p:sldId id="275" r:id="rId17"/>
    <p:sldId id="283" r:id="rId18"/>
    <p:sldId id="284" r:id="rId19"/>
    <p:sldId id="285" r:id="rId20"/>
    <p:sldId id="276" r:id="rId21"/>
    <p:sldId id="277" r:id="rId22"/>
    <p:sldId id="278" r:id="rId23"/>
    <p:sldId id="282" r:id="rId24"/>
    <p:sldId id="287" r:id="rId25"/>
  </p:sldIdLst>
  <p:sldSz cx="9144000" cy="6858000" type="screen4x3"/>
  <p:notesSz cx="7315200" cy="96012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9" autoAdjust="0"/>
    <p:restoredTop sz="86323" autoAdjust="0"/>
  </p:normalViewPr>
  <p:slideViewPr>
    <p:cSldViewPr>
      <p:cViewPr>
        <p:scale>
          <a:sx n="66" d="100"/>
          <a:sy n="66" d="100"/>
        </p:scale>
        <p:origin x="-3720" y="-14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1" y="1"/>
            <a:ext cx="3169920" cy="480060"/>
          </a:xfrm>
          <a:prstGeom prst="rect">
            <a:avLst/>
          </a:prstGeom>
        </p:spPr>
        <p:txBody>
          <a:bodyPr vert="horz" lIns="91440" tIns="45720" rIns="91440" bIns="45720" rtlCol="0"/>
          <a:lstStyle>
            <a:lvl1pPr algn="l">
              <a:defRPr sz="1200"/>
            </a:lvl1pPr>
          </a:lstStyle>
          <a:p>
            <a:endParaRPr lang="en-US"/>
          </a:p>
        </p:txBody>
      </p:sp>
      <p:sp>
        <p:nvSpPr>
          <p:cNvPr id="3" name="Контейнер за дата 2"/>
          <p:cNvSpPr>
            <a:spLocks noGrp="1"/>
          </p:cNvSpPr>
          <p:nvPr>
            <p:ph type="dt" sz="quarter" idx="1"/>
          </p:nvPr>
        </p:nvSpPr>
        <p:spPr>
          <a:xfrm>
            <a:off x="4143588" y="1"/>
            <a:ext cx="3169920" cy="480060"/>
          </a:xfrm>
          <a:prstGeom prst="rect">
            <a:avLst/>
          </a:prstGeom>
        </p:spPr>
        <p:txBody>
          <a:bodyPr vert="horz" lIns="91440" tIns="45720" rIns="91440" bIns="45720" rtlCol="0"/>
          <a:lstStyle>
            <a:lvl1pPr algn="r">
              <a:defRPr sz="1200"/>
            </a:lvl1pPr>
          </a:lstStyle>
          <a:p>
            <a:fld id="{9A0C377B-358F-4350-AEE1-851765C51BBB}" type="datetimeFigureOut">
              <a:rPr lang="en-US" smtClean="0"/>
              <a:t>8/2/2011</a:t>
            </a:fld>
            <a:endParaRPr lang="en-US"/>
          </a:p>
        </p:txBody>
      </p:sp>
      <p:sp>
        <p:nvSpPr>
          <p:cNvPr id="4" name="Контейнер за долния колонтитул 3"/>
          <p:cNvSpPr>
            <a:spLocks noGrp="1"/>
          </p:cNvSpPr>
          <p:nvPr>
            <p:ph type="ftr" sz="quarter" idx="2"/>
          </p:nvPr>
        </p:nvSpPr>
        <p:spPr>
          <a:xfrm>
            <a:off x="1" y="9119474"/>
            <a:ext cx="3169920" cy="480060"/>
          </a:xfrm>
          <a:prstGeom prst="rect">
            <a:avLst/>
          </a:prstGeom>
        </p:spPr>
        <p:txBody>
          <a:bodyPr vert="horz" lIns="91440" tIns="45720" rIns="91440" bIns="45720" rtlCol="0" anchor="b"/>
          <a:lstStyle>
            <a:lvl1pPr algn="l">
              <a:defRPr sz="1200"/>
            </a:lvl1pPr>
          </a:lstStyle>
          <a:p>
            <a:endParaRPr lang="en-US"/>
          </a:p>
        </p:txBody>
      </p:sp>
      <p:sp>
        <p:nvSpPr>
          <p:cNvPr id="5" name="Контейнер за номер на слайда 4"/>
          <p:cNvSpPr>
            <a:spLocks noGrp="1"/>
          </p:cNvSpPr>
          <p:nvPr>
            <p:ph type="sldNum" sz="quarter" idx="3"/>
          </p:nvPr>
        </p:nvSpPr>
        <p:spPr>
          <a:xfrm>
            <a:off x="4143588" y="9119474"/>
            <a:ext cx="3169920" cy="480060"/>
          </a:xfrm>
          <a:prstGeom prst="rect">
            <a:avLst/>
          </a:prstGeom>
        </p:spPr>
        <p:txBody>
          <a:bodyPr vert="horz" lIns="91440" tIns="45720" rIns="91440" bIns="45720" rtlCol="0" anchor="b"/>
          <a:lstStyle>
            <a:lvl1pPr algn="r">
              <a:defRPr sz="1200"/>
            </a:lvl1pPr>
          </a:lstStyle>
          <a:p>
            <a:fld id="{4F038182-EE03-4305-9698-C18CC982B9E8}" type="slidenum">
              <a:rPr lang="en-US" smtClean="0"/>
              <a:t>‹#›</a:t>
            </a:fld>
            <a:endParaRPr lang="en-US"/>
          </a:p>
        </p:txBody>
      </p:sp>
    </p:spTree>
    <p:extLst>
      <p:ext uri="{BB962C8B-B14F-4D97-AF65-F5344CB8AC3E}">
        <p14:creationId xmlns:p14="http://schemas.microsoft.com/office/powerpoint/2010/main" val="2968043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1" y="1"/>
            <a:ext cx="3169920" cy="480060"/>
          </a:xfrm>
          <a:prstGeom prst="rect">
            <a:avLst/>
          </a:prstGeom>
        </p:spPr>
        <p:txBody>
          <a:bodyPr vert="horz" lIns="91440" tIns="45720" rIns="91440" bIns="45720" rtlCol="0"/>
          <a:lstStyle>
            <a:lvl1pPr algn="l">
              <a:defRPr sz="1200"/>
            </a:lvl1pPr>
          </a:lstStyle>
          <a:p>
            <a:endParaRPr lang="en-US"/>
          </a:p>
        </p:txBody>
      </p:sp>
      <p:sp>
        <p:nvSpPr>
          <p:cNvPr id="3" name="Контейнер за дата 2"/>
          <p:cNvSpPr>
            <a:spLocks noGrp="1"/>
          </p:cNvSpPr>
          <p:nvPr>
            <p:ph type="dt" idx="1"/>
          </p:nvPr>
        </p:nvSpPr>
        <p:spPr>
          <a:xfrm>
            <a:off x="4143588" y="1"/>
            <a:ext cx="3169920" cy="480060"/>
          </a:xfrm>
          <a:prstGeom prst="rect">
            <a:avLst/>
          </a:prstGeom>
        </p:spPr>
        <p:txBody>
          <a:bodyPr vert="horz" lIns="91440" tIns="45720" rIns="91440" bIns="45720" rtlCol="0"/>
          <a:lstStyle>
            <a:lvl1pPr algn="r">
              <a:defRPr sz="1200"/>
            </a:lvl1pPr>
          </a:lstStyle>
          <a:p>
            <a:fld id="{9C30C239-ECF7-461E-80C3-7CEC9D18B738}" type="datetimeFigureOut">
              <a:rPr lang="en-US" smtClean="0"/>
              <a:t>8/2/2011</a:t>
            </a:fld>
            <a:endParaRPr lang="en-US"/>
          </a:p>
        </p:txBody>
      </p:sp>
      <p:sp>
        <p:nvSpPr>
          <p:cNvPr id="4" name="Контейнер за изображение на слайда 3"/>
          <p:cNvSpPr>
            <a:spLocks noGrp="1" noRot="1" noChangeAspect="1"/>
          </p:cNvSpPr>
          <p:nvPr>
            <p:ph type="sldImg" idx="2"/>
          </p:nvPr>
        </p:nvSpPr>
        <p:spPr>
          <a:xfrm>
            <a:off x="1258888" y="720725"/>
            <a:ext cx="4799012" cy="3598863"/>
          </a:xfrm>
          <a:prstGeom prst="rect">
            <a:avLst/>
          </a:prstGeom>
          <a:noFill/>
          <a:ln w="12700">
            <a:solidFill>
              <a:prstClr val="black"/>
            </a:solidFill>
          </a:ln>
        </p:spPr>
        <p:txBody>
          <a:bodyPr vert="horz" lIns="91440" tIns="45720" rIns="91440" bIns="45720" rtlCol="0" anchor="ctr"/>
          <a:lstStyle/>
          <a:p>
            <a:endParaRPr lang="en-US"/>
          </a:p>
        </p:txBody>
      </p:sp>
      <p:sp>
        <p:nvSpPr>
          <p:cNvPr id="5" name="Контейнер за бележки 4"/>
          <p:cNvSpPr>
            <a:spLocks noGrp="1"/>
          </p:cNvSpPr>
          <p:nvPr>
            <p:ph type="body" sz="quarter" idx="3"/>
          </p:nvPr>
        </p:nvSpPr>
        <p:spPr>
          <a:xfrm>
            <a:off x="731521" y="4560570"/>
            <a:ext cx="5852160" cy="4320540"/>
          </a:xfrm>
          <a:prstGeom prst="rect">
            <a:avLst/>
          </a:prstGeom>
        </p:spPr>
        <p:txBody>
          <a:bodyPr vert="horz" lIns="91440" tIns="45720" rIns="91440" bIns="45720" rtlCol="0"/>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6" name="Контейнер за долния колонтитул 5"/>
          <p:cNvSpPr>
            <a:spLocks noGrp="1"/>
          </p:cNvSpPr>
          <p:nvPr>
            <p:ph type="ftr" sz="quarter" idx="4"/>
          </p:nvPr>
        </p:nvSpPr>
        <p:spPr>
          <a:xfrm>
            <a:off x="1" y="9119474"/>
            <a:ext cx="3169920" cy="480060"/>
          </a:xfrm>
          <a:prstGeom prst="rect">
            <a:avLst/>
          </a:prstGeom>
        </p:spPr>
        <p:txBody>
          <a:bodyPr vert="horz" lIns="91440" tIns="45720" rIns="91440" bIns="45720" rtlCol="0" anchor="b"/>
          <a:lstStyle>
            <a:lvl1pPr algn="l">
              <a:defRPr sz="1200"/>
            </a:lvl1pPr>
          </a:lstStyle>
          <a:p>
            <a:endParaRPr lang="en-US"/>
          </a:p>
        </p:txBody>
      </p:sp>
      <p:sp>
        <p:nvSpPr>
          <p:cNvPr id="7" name="Контейнер за номер на слайда 6"/>
          <p:cNvSpPr>
            <a:spLocks noGrp="1"/>
          </p:cNvSpPr>
          <p:nvPr>
            <p:ph type="sldNum" sz="quarter" idx="5"/>
          </p:nvPr>
        </p:nvSpPr>
        <p:spPr>
          <a:xfrm>
            <a:off x="4143588" y="9119474"/>
            <a:ext cx="3169920" cy="480060"/>
          </a:xfrm>
          <a:prstGeom prst="rect">
            <a:avLst/>
          </a:prstGeom>
        </p:spPr>
        <p:txBody>
          <a:bodyPr vert="horz" lIns="91440" tIns="45720" rIns="91440" bIns="45720" rtlCol="0" anchor="b"/>
          <a:lstStyle>
            <a:lvl1pPr algn="r">
              <a:defRPr sz="1200"/>
            </a:lvl1pPr>
          </a:lstStyle>
          <a:p>
            <a:fld id="{51EE7673-7F83-494D-96E2-723FAF855A10}" type="slidenum">
              <a:rPr lang="en-US" smtClean="0"/>
              <a:t>‹#›</a:t>
            </a:fld>
            <a:endParaRPr lang="en-US"/>
          </a:p>
        </p:txBody>
      </p:sp>
    </p:spTree>
    <p:extLst>
      <p:ext uri="{BB962C8B-B14F-4D97-AF65-F5344CB8AC3E}">
        <p14:creationId xmlns:p14="http://schemas.microsoft.com/office/powerpoint/2010/main" val="1945940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332656"/>
            <a:ext cx="4557370" cy="562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51520" y="1340768"/>
            <a:ext cx="4320480" cy="1584176"/>
          </a:xfrm>
        </p:spPr>
        <p:txBody>
          <a:bodyPr/>
          <a:lstStyle>
            <a:lvl1pPr algn="l">
              <a:defRPr/>
            </a:lvl1pPr>
          </a:lstStyle>
          <a:p>
            <a:r>
              <a:rPr lang="en-US" dirty="0" smtClean="0"/>
              <a:t>Click to edit Master title style</a:t>
            </a:r>
            <a:endParaRPr lang="bg-BG" dirty="0"/>
          </a:p>
        </p:txBody>
      </p:sp>
      <p:sp>
        <p:nvSpPr>
          <p:cNvPr id="3" name="Subtitle 2"/>
          <p:cNvSpPr>
            <a:spLocks noGrp="1"/>
          </p:cNvSpPr>
          <p:nvPr>
            <p:ph type="subTitle" idx="1"/>
          </p:nvPr>
        </p:nvSpPr>
        <p:spPr>
          <a:xfrm>
            <a:off x="321296" y="3501007"/>
            <a:ext cx="4106688" cy="134813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bg-BG" dirty="0"/>
          </a:p>
        </p:txBody>
      </p:sp>
      <p:sp>
        <p:nvSpPr>
          <p:cNvPr id="4" name="Date Placeholder 3"/>
          <p:cNvSpPr>
            <a:spLocks noGrp="1"/>
          </p:cNvSpPr>
          <p:nvPr>
            <p:ph type="dt" sz="half" idx="10"/>
          </p:nvPr>
        </p:nvSpPr>
        <p:spPr/>
        <p:txBody>
          <a:bodyPr/>
          <a:lstStyle/>
          <a:p>
            <a:fld id="{3FE922E0-1505-4303-A793-84099362B82E}" type="datetimeFigureOut">
              <a:rPr lang="bg-BG" smtClean="0"/>
              <a:pPr/>
              <a:t>2.8.2011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86542999-90D0-41FE-A3F4-38F51DD45DCA}" type="slidenum">
              <a:rPr lang="bg-BG" smtClean="0"/>
              <a:pPr/>
              <a:t>‹#›</a:t>
            </a:fld>
            <a:endParaRPr lang="bg-BG"/>
          </a:p>
        </p:txBody>
      </p:sp>
      <p:pic>
        <p:nvPicPr>
          <p:cNvPr id="1027" name="Picture 3"/>
          <p:cNvPicPr>
            <a:picLocks noChangeAspect="1" noChangeArrowheads="1"/>
          </p:cNvPicPr>
          <p:nvPr userDrawn="1"/>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580112" y="476672"/>
            <a:ext cx="6477668" cy="716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3FE922E0-1505-4303-A793-84099362B82E}" type="datetimeFigureOut">
              <a:rPr lang="bg-BG" smtClean="0"/>
              <a:pPr/>
              <a:t>2.8.2011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86542999-90D0-41FE-A3F4-38F51DD45DCA}"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3FE922E0-1505-4303-A793-84099362B82E}" type="datetimeFigureOut">
              <a:rPr lang="bg-BG" smtClean="0"/>
              <a:pPr/>
              <a:t>2.8.2011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86542999-90D0-41FE-A3F4-38F51DD45DCA}"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rot="10800000">
            <a:off x="0" y="-243408"/>
            <a:ext cx="9144000" cy="1800200"/>
          </a:xfrm>
          <a:prstGeom prst="rect">
            <a:avLst/>
          </a:prstGeom>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bg-BG"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3FE922E0-1505-4303-A793-84099362B82E}" type="datetimeFigureOut">
              <a:rPr lang="bg-BG" smtClean="0"/>
              <a:pPr/>
              <a:t>2.8.2011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86542999-90D0-41FE-A3F4-38F51DD45DCA}" type="slidenum">
              <a:rPr lang="bg-BG" smtClean="0"/>
              <a:pPr/>
              <a:t>‹#›</a:t>
            </a:fld>
            <a:endParaRPr lang="bg-BG"/>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E922E0-1505-4303-A793-84099362B82E}" type="datetimeFigureOut">
              <a:rPr lang="bg-BG" smtClean="0"/>
              <a:pPr/>
              <a:t>2.8.2011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86542999-90D0-41FE-A3F4-38F51DD45DCA}" type="slidenum">
              <a:rPr lang="bg-BG" smtClean="0"/>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3FE922E0-1505-4303-A793-84099362B82E}" type="datetimeFigureOut">
              <a:rPr lang="bg-BG" smtClean="0"/>
              <a:pPr/>
              <a:t>2.8.2011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86542999-90D0-41FE-A3F4-38F51DD45DCA}" type="slidenum">
              <a:rPr lang="bg-BG" smtClean="0"/>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3FE922E0-1505-4303-A793-84099362B82E}" type="datetimeFigureOut">
              <a:rPr lang="bg-BG" smtClean="0"/>
              <a:pPr/>
              <a:t>2.8.2011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86542999-90D0-41FE-A3F4-38F51DD45DCA}" type="slidenum">
              <a:rPr lang="bg-BG" smtClean="0"/>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3FE922E0-1505-4303-A793-84099362B82E}" type="datetimeFigureOut">
              <a:rPr lang="bg-BG" smtClean="0"/>
              <a:pPr/>
              <a:t>2.8.2011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86542999-90D0-41FE-A3F4-38F51DD45DCA}"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E922E0-1505-4303-A793-84099362B82E}" type="datetimeFigureOut">
              <a:rPr lang="bg-BG" smtClean="0"/>
              <a:pPr/>
              <a:t>2.8.2011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86542999-90D0-41FE-A3F4-38F51DD45DCA}"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22E0-1505-4303-A793-84099362B82E}" type="datetimeFigureOut">
              <a:rPr lang="bg-BG" smtClean="0"/>
              <a:pPr/>
              <a:t>2.8.2011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86542999-90D0-41FE-A3F4-38F51DD45DCA}" type="slidenum">
              <a:rPr lang="bg-BG" smtClean="0"/>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22E0-1505-4303-A793-84099362B82E}" type="datetimeFigureOut">
              <a:rPr lang="bg-BG" smtClean="0"/>
              <a:pPr/>
              <a:t>2.8.2011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86542999-90D0-41FE-A3F4-38F51DD45DCA}" type="slidenum">
              <a:rPr lang="bg-BG" smtClean="0"/>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922E0-1505-4303-A793-84099362B82E}" type="datetimeFigureOut">
              <a:rPr lang="bg-BG" smtClean="0"/>
              <a:pPr/>
              <a:t>2.8.2011 г.</a:t>
            </a:fld>
            <a:endParaRPr lang="bg-B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542999-90D0-41FE-A3F4-38F51DD45DCA}"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20office@waterprojectgabrovo.eu" TargetMode="External"/><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waterprojectgabrovo.e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5805264"/>
            <a:ext cx="3600400" cy="1152128"/>
          </a:xfrm>
        </p:spPr>
        <p:txBody>
          <a:bodyPr>
            <a:normAutofit/>
          </a:bodyPr>
          <a:lstStyle/>
          <a:p>
            <a:r>
              <a:rPr lang="bg-BG" sz="1800" b="1" dirty="0" smtClean="0">
                <a:solidFill>
                  <a:schemeClr val="bg1">
                    <a:lumMod val="50000"/>
                  </a:schemeClr>
                </a:solidFill>
              </a:rPr>
              <a:t>15 юли 2011 г.</a:t>
            </a:r>
            <a:endParaRPr lang="bg-BG" sz="1800" b="1" dirty="0">
              <a:solidFill>
                <a:schemeClr val="bg1">
                  <a:lumMod val="50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508918" y="4464389"/>
            <a:ext cx="3805684" cy="1501619"/>
          </a:xfrm>
          <a:prstGeom prst="rect">
            <a:avLst/>
          </a:prstGeom>
          <a:noFill/>
          <a:ln w="9525">
            <a:noFill/>
            <a:miter lim="800000"/>
            <a:headEnd/>
            <a:tailEnd/>
          </a:ln>
          <a:effectLst/>
        </p:spPr>
      </p:pic>
      <p:sp>
        <p:nvSpPr>
          <p:cNvPr id="4" name="Title 1"/>
          <p:cNvSpPr txBox="1">
            <a:spLocks/>
          </p:cNvSpPr>
          <p:nvPr/>
        </p:nvSpPr>
        <p:spPr>
          <a:xfrm>
            <a:off x="107504" y="548680"/>
            <a:ext cx="4320480" cy="259228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r"/>
            <a:r>
              <a:rPr lang="bg-BG" sz="3200" b="1" dirty="0" smtClean="0">
                <a:solidFill>
                  <a:schemeClr val="tx1">
                    <a:lumMod val="50000"/>
                    <a:lumOff val="50000"/>
                  </a:schemeClr>
                </a:solidFill>
              </a:rPr>
              <a:t>И</a:t>
            </a:r>
            <a:r>
              <a:rPr lang="bg-BG" sz="3200" b="1" dirty="0" smtClean="0">
                <a:solidFill>
                  <a:schemeClr val="bg1">
                    <a:lumMod val="50000"/>
                  </a:schemeClr>
                </a:solidFill>
              </a:rPr>
              <a:t>нтегриран</a:t>
            </a:r>
            <a:r>
              <a:rPr lang="bg-BG" sz="2800" b="1" dirty="0" smtClean="0">
                <a:solidFill>
                  <a:schemeClr val="bg1">
                    <a:lumMod val="50000"/>
                  </a:schemeClr>
                </a:solidFill>
              </a:rPr>
              <a:t> </a:t>
            </a:r>
            <a:r>
              <a:rPr lang="bg-BG" sz="3200" b="1" dirty="0" smtClean="0">
                <a:solidFill>
                  <a:schemeClr val="bg1">
                    <a:lumMod val="50000"/>
                  </a:schemeClr>
                </a:solidFill>
              </a:rPr>
              <a:t>проект </a:t>
            </a:r>
            <a:endParaRPr lang="en-US" sz="3200" b="1" dirty="0" smtClean="0">
              <a:solidFill>
                <a:schemeClr val="bg1">
                  <a:lumMod val="50000"/>
                </a:schemeClr>
              </a:solidFill>
            </a:endParaRPr>
          </a:p>
          <a:p>
            <a:pPr algn="r"/>
            <a:r>
              <a:rPr lang="bg-BG" sz="3200" b="1" dirty="0" smtClean="0">
                <a:solidFill>
                  <a:schemeClr val="bg1">
                    <a:lumMod val="50000"/>
                  </a:schemeClr>
                </a:solidFill>
              </a:rPr>
              <a:t>за водния цикъл на град Габрово</a:t>
            </a:r>
            <a:endParaRPr lang="bg-BG" sz="3200" b="1" dirty="0">
              <a:solidFill>
                <a:schemeClr val="bg1">
                  <a:lumMod val="50000"/>
                </a:schemeClr>
              </a:solidFill>
            </a:endParaRPr>
          </a:p>
        </p:txBody>
      </p:sp>
      <p:pic>
        <p:nvPicPr>
          <p:cNvPr id="7" name="Картина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5292" y="1150030"/>
            <a:ext cx="1634993" cy="1054834"/>
          </a:xfrm>
          <a:prstGeom prst="rect">
            <a:avLst/>
          </a:prstGeom>
        </p:spPr>
      </p:pic>
      <p:pic>
        <p:nvPicPr>
          <p:cNvPr id="8" name="Картина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0447" y="2780928"/>
            <a:ext cx="1589838" cy="1003016"/>
          </a:xfrm>
          <a:prstGeom prst="rect">
            <a:avLst/>
          </a:prstGeom>
        </p:spPr>
      </p:pic>
      <p:pic>
        <p:nvPicPr>
          <p:cNvPr id="9" name="Картина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032" y="4581128"/>
            <a:ext cx="1296144" cy="92581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88640"/>
            <a:ext cx="380365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Картина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260648"/>
            <a:ext cx="4716016" cy="3135649"/>
          </a:xfrm>
          <a:prstGeom prst="rect">
            <a:avLst/>
          </a:prstGeom>
          <a:effectLst>
            <a:softEdge rad="241300"/>
          </a:effectLst>
        </p:spPr>
      </p:pic>
      <p:sp>
        <p:nvSpPr>
          <p:cNvPr id="4" name="Текстово поле 3"/>
          <p:cNvSpPr txBox="1"/>
          <p:nvPr/>
        </p:nvSpPr>
        <p:spPr>
          <a:xfrm>
            <a:off x="809328" y="3748390"/>
            <a:ext cx="3168352" cy="369332"/>
          </a:xfrm>
          <a:prstGeom prst="rect">
            <a:avLst/>
          </a:prstGeom>
          <a:noFill/>
        </p:spPr>
        <p:txBody>
          <a:bodyPr wrap="square" rtlCol="0">
            <a:spAutoFit/>
          </a:bodyPr>
          <a:lstStyle/>
          <a:p>
            <a:r>
              <a:rPr lang="bg-BG" dirty="0" smtClean="0"/>
              <a:t>Съществуваща ПСОВ</a:t>
            </a:r>
            <a:endParaRPr lang="en-US" dirty="0"/>
          </a:p>
        </p:txBody>
      </p:sp>
      <p:pic>
        <p:nvPicPr>
          <p:cNvPr id="5" name="Картина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1960" y="3596781"/>
            <a:ext cx="4729460" cy="3144587"/>
          </a:xfrm>
          <a:prstGeom prst="rect">
            <a:avLst/>
          </a:prstGeom>
          <a:effectLst>
            <a:softEdge rad="241300"/>
          </a:effectLst>
        </p:spPr>
      </p:pic>
    </p:spTree>
    <p:extLst>
      <p:ext uri="{BB962C8B-B14F-4D97-AF65-F5344CB8AC3E}">
        <p14:creationId xmlns:p14="http://schemas.microsoft.com/office/powerpoint/2010/main" val="1661177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 5"/>
          <p:cNvSpPr/>
          <p:nvPr/>
        </p:nvSpPr>
        <p:spPr>
          <a:xfrm>
            <a:off x="0" y="0"/>
            <a:ext cx="9144000" cy="1700808"/>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Контейнер за съдържание 3"/>
          <p:cNvSpPr>
            <a:spLocks noGrp="1"/>
          </p:cNvSpPr>
          <p:nvPr>
            <p:ph idx="4294967295"/>
          </p:nvPr>
        </p:nvSpPr>
        <p:spPr>
          <a:xfrm>
            <a:off x="430213" y="1887538"/>
            <a:ext cx="8462267" cy="4493790"/>
          </a:xfrm>
        </p:spPr>
        <p:txBody>
          <a:bodyPr>
            <a:normAutofit fontScale="92500" lnSpcReduction="10000"/>
          </a:bodyPr>
          <a:lstStyle/>
          <a:p>
            <a:pPr lvl="0"/>
            <a:r>
              <a:rPr lang="bg-BG" sz="2200" dirty="0">
                <a:solidFill>
                  <a:schemeClr val="tx1">
                    <a:lumMod val="65000"/>
                    <a:lumOff val="35000"/>
                  </a:schemeClr>
                </a:solidFill>
              </a:rPr>
              <a:t>подобри конкретната ситуация във водния цикъл на гр. Габрово посредством подобрения в отделните компоненти на ВиК системата, обединени в интегрирана инвестиционна програма</a:t>
            </a:r>
            <a:r>
              <a:rPr lang="bg-BG" sz="2200" dirty="0" smtClean="0">
                <a:solidFill>
                  <a:schemeClr val="tx1">
                    <a:lumMod val="65000"/>
                    <a:lumOff val="35000"/>
                  </a:schemeClr>
                </a:solidFill>
              </a:rPr>
              <a:t>;</a:t>
            </a:r>
          </a:p>
          <a:p>
            <a:pPr lvl="0"/>
            <a:endParaRPr lang="bg-BG" sz="2200" dirty="0">
              <a:solidFill>
                <a:schemeClr val="tx1">
                  <a:lumMod val="65000"/>
                  <a:lumOff val="35000"/>
                </a:schemeClr>
              </a:solidFill>
            </a:endParaRPr>
          </a:p>
          <a:p>
            <a:pPr lvl="0"/>
            <a:r>
              <a:rPr lang="bg-BG" sz="2200" dirty="0">
                <a:solidFill>
                  <a:schemeClr val="tx1">
                    <a:lumMod val="65000"/>
                    <a:lumOff val="35000"/>
                  </a:schemeClr>
                </a:solidFill>
              </a:rPr>
              <a:t>подпомогне България в посока постигането на съответствие с европейското екологично законодателство, особено по отношение на директивите за питейни води и градски отпадъчни води, както и да допринесе за постигане на устойчиво регионално развитие</a:t>
            </a:r>
            <a:r>
              <a:rPr lang="bg-BG" sz="2200" dirty="0" smtClean="0">
                <a:solidFill>
                  <a:schemeClr val="tx1">
                    <a:lumMod val="65000"/>
                    <a:lumOff val="35000"/>
                  </a:schemeClr>
                </a:solidFill>
              </a:rPr>
              <a:t>;</a:t>
            </a:r>
          </a:p>
          <a:p>
            <a:pPr lvl="0"/>
            <a:endParaRPr lang="bg-BG" sz="2200" dirty="0">
              <a:solidFill>
                <a:schemeClr val="tx1">
                  <a:lumMod val="65000"/>
                  <a:lumOff val="35000"/>
                </a:schemeClr>
              </a:solidFill>
            </a:endParaRPr>
          </a:p>
          <a:p>
            <a:pPr lvl="0"/>
            <a:r>
              <a:rPr lang="bg-BG" sz="2200" dirty="0">
                <a:solidFill>
                  <a:schemeClr val="tx1">
                    <a:lumMod val="65000"/>
                    <a:lumOff val="35000"/>
                  </a:schemeClr>
                </a:solidFill>
              </a:rPr>
              <a:t>подобри икономическата инфраструктура и да насърчи различни форми на икономическо развитие</a:t>
            </a:r>
            <a:r>
              <a:rPr lang="bg-BG" sz="2200" dirty="0" smtClean="0">
                <a:solidFill>
                  <a:schemeClr val="tx1">
                    <a:lumMod val="65000"/>
                    <a:lumOff val="35000"/>
                  </a:schemeClr>
                </a:solidFill>
              </a:rPr>
              <a:t>;</a:t>
            </a:r>
          </a:p>
          <a:p>
            <a:pPr lvl="0"/>
            <a:endParaRPr lang="bg-BG" sz="2200" dirty="0">
              <a:solidFill>
                <a:schemeClr val="tx1">
                  <a:lumMod val="65000"/>
                  <a:lumOff val="35000"/>
                </a:schemeClr>
              </a:solidFill>
            </a:endParaRPr>
          </a:p>
          <a:p>
            <a:pPr lvl="0"/>
            <a:r>
              <a:rPr lang="bg-BG" sz="2200" dirty="0">
                <a:solidFill>
                  <a:schemeClr val="tx1">
                    <a:lumMod val="65000"/>
                    <a:lumOff val="35000"/>
                  </a:schemeClr>
                </a:solidFill>
              </a:rPr>
              <a:t>защити природните ресурси, които са база за развитие и конкурентоспособност.</a:t>
            </a:r>
          </a:p>
          <a:p>
            <a:endParaRPr lang="en-US" dirty="0"/>
          </a:p>
        </p:txBody>
      </p:sp>
      <p:sp>
        <p:nvSpPr>
          <p:cNvPr id="3" name="Заглавие 2"/>
          <p:cNvSpPr>
            <a:spLocks noGrp="1"/>
          </p:cNvSpPr>
          <p:nvPr>
            <p:ph type="title" idx="4294967295"/>
          </p:nvPr>
        </p:nvSpPr>
        <p:spPr>
          <a:xfrm>
            <a:off x="0" y="274638"/>
            <a:ext cx="8229600" cy="1143000"/>
          </a:xfrm>
        </p:spPr>
        <p:txBody>
          <a:bodyPr>
            <a:normAutofit/>
          </a:bodyPr>
          <a:lstStyle/>
          <a:p>
            <a:pPr algn="l"/>
            <a:r>
              <a:rPr lang="bg-BG" sz="3600" dirty="0" smtClean="0"/>
              <a:t>       </a:t>
            </a:r>
            <a:r>
              <a:rPr lang="bg-BG" sz="3200" dirty="0" smtClean="0">
                <a:solidFill>
                  <a:schemeClr val="bg1"/>
                </a:solidFill>
              </a:rPr>
              <a:t>Цели на проекта</a:t>
            </a:r>
            <a:r>
              <a:rPr lang="en-US" sz="3200" dirty="0" smtClean="0">
                <a:solidFill>
                  <a:schemeClr val="bg1"/>
                </a:solidFill>
              </a:rPr>
              <a:t> </a:t>
            </a:r>
            <a:endParaRPr lang="en-US" sz="3200" dirty="0">
              <a:solidFill>
                <a:schemeClr val="bg1"/>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07595"/>
            <a:ext cx="380365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 5"/>
          <p:cNvSpPr/>
          <p:nvPr/>
        </p:nvSpPr>
        <p:spPr>
          <a:xfrm>
            <a:off x="0" y="0"/>
            <a:ext cx="9144000" cy="1700808"/>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Контейнер за съдържание 3"/>
          <p:cNvSpPr>
            <a:spLocks noGrp="1"/>
          </p:cNvSpPr>
          <p:nvPr>
            <p:ph idx="4294967295"/>
          </p:nvPr>
        </p:nvSpPr>
        <p:spPr>
          <a:xfrm>
            <a:off x="285750" y="1814909"/>
            <a:ext cx="8858250" cy="5070475"/>
          </a:xfrm>
        </p:spPr>
        <p:txBody>
          <a:bodyPr>
            <a:noAutofit/>
          </a:bodyPr>
          <a:lstStyle/>
          <a:p>
            <a:pPr marL="0" indent="0">
              <a:buNone/>
            </a:pPr>
            <a:r>
              <a:rPr lang="bg-BG" sz="2000" b="1" dirty="0">
                <a:solidFill>
                  <a:schemeClr val="tx1">
                    <a:lumMod val="65000"/>
                    <a:lumOff val="35000"/>
                  </a:schemeClr>
                </a:solidFill>
              </a:rPr>
              <a:t>Част водоснабдяване:</a:t>
            </a:r>
            <a:endParaRPr lang="bg-BG" sz="2000" dirty="0">
              <a:solidFill>
                <a:schemeClr val="tx1">
                  <a:lumMod val="65000"/>
                  <a:lumOff val="35000"/>
                </a:schemeClr>
              </a:solidFill>
            </a:endParaRPr>
          </a:p>
          <a:p>
            <a:pPr lvl="0">
              <a:spcBef>
                <a:spcPts val="200"/>
              </a:spcBef>
            </a:pPr>
            <a:r>
              <a:rPr lang="bg-BG" sz="2000" dirty="0">
                <a:solidFill>
                  <a:schemeClr val="tx1">
                    <a:lumMod val="65000"/>
                    <a:lumOff val="35000"/>
                  </a:schemeClr>
                </a:solidFill>
              </a:rPr>
              <a:t>да предоставя </a:t>
            </a:r>
            <a:r>
              <a:rPr lang="bg-BG" sz="2000" dirty="0" smtClean="0">
                <a:solidFill>
                  <a:schemeClr val="tx1">
                    <a:lumMod val="65000"/>
                    <a:lumOff val="35000"/>
                  </a:schemeClr>
                </a:solidFill>
              </a:rPr>
              <a:t>услуги </a:t>
            </a:r>
            <a:r>
              <a:rPr lang="bg-BG" sz="2000" dirty="0">
                <a:solidFill>
                  <a:schemeClr val="tx1">
                    <a:lumMod val="65000"/>
                    <a:lumOff val="35000"/>
                  </a:schemeClr>
                </a:solidFill>
              </a:rPr>
              <a:t>на абонатите, съгласно </a:t>
            </a:r>
            <a:r>
              <a:rPr lang="bg-BG" sz="2000" dirty="0" smtClean="0">
                <a:solidFill>
                  <a:schemeClr val="tx1">
                    <a:lumMod val="65000"/>
                    <a:lumOff val="35000"/>
                  </a:schemeClr>
                </a:solidFill>
              </a:rPr>
              <a:t>Директива </a:t>
            </a:r>
            <a:r>
              <a:rPr lang="bg-BG" sz="2000" dirty="0">
                <a:solidFill>
                  <a:schemeClr val="tx1">
                    <a:lumMod val="65000"/>
                    <a:lumOff val="35000"/>
                  </a:schemeClr>
                </a:solidFill>
              </a:rPr>
              <a:t>98/83/ЕЕС;</a:t>
            </a:r>
          </a:p>
          <a:p>
            <a:pPr lvl="0"/>
            <a:r>
              <a:rPr lang="bg-BG" sz="2000" dirty="0">
                <a:solidFill>
                  <a:schemeClr val="tx1">
                    <a:lumMod val="65000"/>
                    <a:lumOff val="35000"/>
                  </a:schemeClr>
                </a:solidFill>
              </a:rPr>
              <a:t>да осигури непрекъснатост на </a:t>
            </a:r>
            <a:r>
              <a:rPr lang="bg-BG" sz="2000" dirty="0" smtClean="0">
                <a:solidFill>
                  <a:schemeClr val="tx1">
                    <a:lumMod val="65000"/>
                    <a:lumOff val="35000"/>
                  </a:schemeClr>
                </a:solidFill>
              </a:rPr>
              <a:t>водоснабдяването;</a:t>
            </a:r>
          </a:p>
          <a:p>
            <a:pPr lvl="0"/>
            <a:r>
              <a:rPr lang="bg-BG" sz="2000" dirty="0" smtClean="0">
                <a:solidFill>
                  <a:schemeClr val="tx1">
                    <a:lumMod val="65000"/>
                    <a:lumOff val="35000"/>
                  </a:schemeClr>
                </a:solidFill>
              </a:rPr>
              <a:t>да </a:t>
            </a:r>
            <a:r>
              <a:rPr lang="bg-BG" sz="2000" dirty="0">
                <a:solidFill>
                  <a:schemeClr val="tx1">
                    <a:lumMod val="65000"/>
                    <a:lumOff val="35000"/>
                  </a:schemeClr>
                </a:solidFill>
              </a:rPr>
              <a:t>предизвика обществена чувствителност по отношение на ефективната употреба на водните ресурси;</a:t>
            </a:r>
          </a:p>
          <a:p>
            <a:pPr lvl="0">
              <a:spcAft>
                <a:spcPts val="400"/>
              </a:spcAft>
            </a:pPr>
            <a:r>
              <a:rPr lang="bg-BG" sz="2000" dirty="0">
                <a:solidFill>
                  <a:schemeClr val="tx1">
                    <a:lumMod val="65000"/>
                    <a:lumOff val="35000"/>
                  </a:schemeClr>
                </a:solidFill>
              </a:rPr>
              <a:t>да намали разходите за експлоатация и </a:t>
            </a:r>
            <a:r>
              <a:rPr lang="bg-BG" sz="2000" dirty="0" smtClean="0">
                <a:solidFill>
                  <a:schemeClr val="tx1">
                    <a:lumMod val="65000"/>
                    <a:lumOff val="35000"/>
                  </a:schemeClr>
                </a:solidFill>
              </a:rPr>
              <a:t>поддръжка</a:t>
            </a:r>
            <a:endParaRPr lang="bg-BG" sz="2000" dirty="0">
              <a:solidFill>
                <a:schemeClr val="tx1">
                  <a:lumMod val="65000"/>
                  <a:lumOff val="35000"/>
                </a:schemeClr>
              </a:solidFill>
            </a:endParaRPr>
          </a:p>
          <a:p>
            <a:pPr marL="0" indent="0">
              <a:buNone/>
            </a:pPr>
            <a:r>
              <a:rPr lang="bg-BG" sz="2000" b="1" dirty="0" smtClean="0">
                <a:solidFill>
                  <a:schemeClr val="tx1">
                    <a:lumMod val="65000"/>
                    <a:lumOff val="35000"/>
                  </a:schemeClr>
                </a:solidFill>
              </a:rPr>
              <a:t>Част </a:t>
            </a:r>
            <a:r>
              <a:rPr lang="bg-BG" sz="2000" b="1" dirty="0">
                <a:solidFill>
                  <a:schemeClr val="tx1">
                    <a:lumMod val="65000"/>
                    <a:lumOff val="35000"/>
                  </a:schemeClr>
                </a:solidFill>
              </a:rPr>
              <a:t>канализация:</a:t>
            </a:r>
            <a:endParaRPr lang="bg-BG" sz="2000" dirty="0">
              <a:solidFill>
                <a:schemeClr val="tx1">
                  <a:lumMod val="65000"/>
                  <a:lumOff val="35000"/>
                </a:schemeClr>
              </a:solidFill>
            </a:endParaRPr>
          </a:p>
          <a:p>
            <a:pPr lvl="0">
              <a:spcBef>
                <a:spcPts val="200"/>
              </a:spcBef>
            </a:pPr>
            <a:r>
              <a:rPr lang="bg-BG" sz="2000" dirty="0">
                <a:solidFill>
                  <a:schemeClr val="tx1">
                    <a:lumMod val="65000"/>
                    <a:lumOff val="35000"/>
                  </a:schemeClr>
                </a:solidFill>
              </a:rPr>
              <a:t>да увеличи броя на населението, чиито отпадъчни води се отвеждат и пречистват в канализационната система съгласно </a:t>
            </a:r>
            <a:r>
              <a:rPr lang="bg-BG" sz="2000" dirty="0" smtClean="0">
                <a:solidFill>
                  <a:schemeClr val="tx1">
                    <a:lumMod val="65000"/>
                    <a:lumOff val="35000"/>
                  </a:schemeClr>
                </a:solidFill>
              </a:rPr>
              <a:t>Директива 91/271</a:t>
            </a:r>
            <a:r>
              <a:rPr lang="bg-BG" sz="2000" dirty="0">
                <a:solidFill>
                  <a:schemeClr val="tx1">
                    <a:lumMod val="65000"/>
                    <a:lumOff val="35000"/>
                  </a:schemeClr>
                </a:solidFill>
              </a:rPr>
              <a:t>;</a:t>
            </a:r>
          </a:p>
          <a:p>
            <a:pPr lvl="0"/>
            <a:r>
              <a:rPr lang="bg-BG" sz="2000" dirty="0">
                <a:solidFill>
                  <a:schemeClr val="tx1">
                    <a:lumMod val="65000"/>
                    <a:lumOff val="35000"/>
                  </a:schemeClr>
                </a:solidFill>
              </a:rPr>
              <a:t>да предотврати рисковете за околната среда, произтичащи от преливащи септични ями и </a:t>
            </a:r>
            <a:r>
              <a:rPr lang="bg-BG" sz="2000" dirty="0" smtClean="0">
                <a:solidFill>
                  <a:schemeClr val="tx1">
                    <a:lumMod val="65000"/>
                    <a:lumOff val="35000"/>
                  </a:schemeClr>
                </a:solidFill>
              </a:rPr>
              <a:t>директно </a:t>
            </a:r>
            <a:r>
              <a:rPr lang="bg-BG" sz="2000" dirty="0" smtClean="0">
                <a:solidFill>
                  <a:schemeClr val="tx1">
                    <a:lumMod val="65000"/>
                    <a:lumOff val="35000"/>
                  </a:schemeClr>
                </a:solidFill>
              </a:rPr>
              <a:t>заустване на </a:t>
            </a:r>
            <a:r>
              <a:rPr lang="bg-BG" sz="2000" dirty="0">
                <a:solidFill>
                  <a:schemeClr val="tx1">
                    <a:lumMod val="65000"/>
                    <a:lumOff val="35000"/>
                  </a:schemeClr>
                </a:solidFill>
              </a:rPr>
              <a:t>отпадъчни води в околната </a:t>
            </a:r>
            <a:r>
              <a:rPr lang="bg-BG" sz="2000" dirty="0" smtClean="0">
                <a:solidFill>
                  <a:schemeClr val="tx1">
                    <a:lumMod val="65000"/>
                    <a:lumOff val="35000"/>
                  </a:schemeClr>
                </a:solidFill>
              </a:rPr>
              <a:t>среда;</a:t>
            </a:r>
            <a:endParaRPr lang="bg-BG" sz="2000" dirty="0">
              <a:solidFill>
                <a:schemeClr val="tx1">
                  <a:lumMod val="65000"/>
                  <a:lumOff val="35000"/>
                </a:schemeClr>
              </a:solidFill>
            </a:endParaRPr>
          </a:p>
          <a:p>
            <a:pPr lvl="0"/>
            <a:r>
              <a:rPr lang="bg-BG" sz="2000" dirty="0">
                <a:solidFill>
                  <a:schemeClr val="tx1">
                    <a:lumMod val="65000"/>
                    <a:lumOff val="35000"/>
                  </a:schemeClr>
                </a:solidFill>
              </a:rPr>
              <a:t>да предпази </a:t>
            </a:r>
            <a:r>
              <a:rPr lang="bg-BG" sz="2000" dirty="0" smtClean="0">
                <a:solidFill>
                  <a:schemeClr val="tx1">
                    <a:lumMod val="65000"/>
                    <a:lumOff val="35000"/>
                  </a:schemeClr>
                </a:solidFill>
              </a:rPr>
              <a:t>приемниците от </a:t>
            </a:r>
            <a:r>
              <a:rPr lang="bg-BG" sz="2000" dirty="0">
                <a:solidFill>
                  <a:schemeClr val="tx1">
                    <a:lumMod val="65000"/>
                    <a:lumOff val="35000"/>
                  </a:schemeClr>
                </a:solidFill>
              </a:rPr>
              <a:t>замърсяване вследствие от заустване на непречистени отпадъчни води;</a:t>
            </a:r>
          </a:p>
          <a:p>
            <a:pPr lvl="0"/>
            <a:r>
              <a:rPr lang="bg-BG" sz="2000" dirty="0">
                <a:solidFill>
                  <a:schemeClr val="tx1">
                    <a:lumMod val="65000"/>
                    <a:lumOff val="35000"/>
                  </a:schemeClr>
                </a:solidFill>
              </a:rPr>
              <a:t>да </a:t>
            </a:r>
            <a:r>
              <a:rPr lang="bg-BG" sz="2000" dirty="0" smtClean="0">
                <a:solidFill>
                  <a:schemeClr val="tx1">
                    <a:lumMod val="65000"/>
                    <a:lumOff val="35000"/>
                  </a:schemeClr>
                </a:solidFill>
              </a:rPr>
              <a:t>намали авариите </a:t>
            </a:r>
            <a:r>
              <a:rPr lang="bg-BG" sz="2000" dirty="0">
                <a:solidFill>
                  <a:schemeClr val="tx1">
                    <a:lumMod val="65000"/>
                    <a:lumOff val="35000"/>
                  </a:schemeClr>
                </a:solidFill>
              </a:rPr>
              <a:t>и инфилтрацията</a:t>
            </a:r>
            <a:r>
              <a:rPr lang="bg-BG" sz="2000" dirty="0" smtClean="0">
                <a:solidFill>
                  <a:schemeClr val="tx1">
                    <a:lumMod val="65000"/>
                    <a:lumOff val="35000"/>
                  </a:schemeClr>
                </a:solidFill>
              </a:rPr>
              <a:t>.</a:t>
            </a:r>
            <a:endParaRPr lang="en-US" sz="1800" dirty="0"/>
          </a:p>
        </p:txBody>
      </p:sp>
      <p:sp>
        <p:nvSpPr>
          <p:cNvPr id="3" name="Заглавие 2"/>
          <p:cNvSpPr>
            <a:spLocks noGrp="1"/>
          </p:cNvSpPr>
          <p:nvPr>
            <p:ph type="title" idx="4294967295"/>
          </p:nvPr>
        </p:nvSpPr>
        <p:spPr>
          <a:xfrm>
            <a:off x="0" y="271463"/>
            <a:ext cx="8229600" cy="1143000"/>
          </a:xfrm>
        </p:spPr>
        <p:txBody>
          <a:bodyPr/>
          <a:lstStyle/>
          <a:p>
            <a:pPr algn="l"/>
            <a:r>
              <a:rPr lang="bg-BG" dirty="0" smtClean="0"/>
              <a:t>  </a:t>
            </a:r>
            <a:r>
              <a:rPr lang="bg-BG" sz="3200" dirty="0" smtClean="0">
                <a:solidFill>
                  <a:schemeClr val="bg1"/>
                </a:solidFill>
              </a:rPr>
              <a:t>Задачи на проекта</a:t>
            </a:r>
            <a:endParaRPr lang="en-US" sz="3200" dirty="0">
              <a:solidFill>
                <a:schemeClr val="bg1"/>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00310"/>
            <a:ext cx="380365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роцес 1"/>
          <p:cNvSpPr/>
          <p:nvPr/>
        </p:nvSpPr>
        <p:spPr>
          <a:xfrm>
            <a:off x="0" y="0"/>
            <a:ext cx="9144000" cy="1700808"/>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00310"/>
            <a:ext cx="380365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лавие 2"/>
          <p:cNvSpPr txBox="1">
            <a:spLocks/>
          </p:cNvSpPr>
          <p:nvPr/>
        </p:nvSpPr>
        <p:spPr>
          <a:xfrm>
            <a:off x="86816" y="27146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g-BG" dirty="0" smtClean="0"/>
              <a:t>  </a:t>
            </a:r>
            <a:r>
              <a:rPr lang="bg-BG" sz="3200" dirty="0" smtClean="0">
                <a:solidFill>
                  <a:schemeClr val="bg1"/>
                </a:solidFill>
              </a:rPr>
              <a:t>Интегрирана инвестиционна програма</a:t>
            </a:r>
            <a:endParaRPr lang="en-US" sz="3200" dirty="0">
              <a:solidFill>
                <a:schemeClr val="bg1"/>
              </a:solidFill>
            </a:endParaRPr>
          </a:p>
        </p:txBody>
      </p:sp>
      <p:sp>
        <p:nvSpPr>
          <p:cNvPr id="5" name="Правоъгълник 4"/>
          <p:cNvSpPr/>
          <p:nvPr/>
        </p:nvSpPr>
        <p:spPr>
          <a:xfrm>
            <a:off x="323528" y="1772816"/>
            <a:ext cx="8496944" cy="4924425"/>
          </a:xfrm>
          <a:prstGeom prst="rect">
            <a:avLst/>
          </a:prstGeom>
        </p:spPr>
        <p:txBody>
          <a:bodyPr wrap="square">
            <a:spAutoFit/>
          </a:bodyPr>
          <a:lstStyle/>
          <a:p>
            <a:r>
              <a:rPr lang="bg-BG" b="1" dirty="0">
                <a:solidFill>
                  <a:schemeClr val="tx1">
                    <a:lumMod val="65000"/>
                    <a:lumOff val="35000"/>
                  </a:schemeClr>
                </a:solidFill>
              </a:rPr>
              <a:t>УСЛУГИ</a:t>
            </a:r>
          </a:p>
          <a:p>
            <a:pPr marL="285750" lvl="0" indent="-285750">
              <a:buFont typeface="Arial" pitchFamily="34" charset="0"/>
              <a:buChar char="•"/>
            </a:pPr>
            <a:r>
              <a:rPr lang="bg-BG" sz="2000" dirty="0">
                <a:solidFill>
                  <a:schemeClr val="tx1">
                    <a:lumMod val="65000"/>
                    <a:lumOff val="35000"/>
                  </a:schemeClr>
                </a:solidFill>
              </a:rPr>
              <a:t>Техническа помощ за Звено за изпълнение на проект</a:t>
            </a:r>
          </a:p>
          <a:p>
            <a:pPr marL="285750" lvl="0" indent="-285750">
              <a:buFont typeface="Arial" pitchFamily="34" charset="0"/>
              <a:buChar char="•"/>
            </a:pPr>
            <a:r>
              <a:rPr lang="bg-BG" sz="2000" dirty="0">
                <a:solidFill>
                  <a:schemeClr val="tx1">
                    <a:lumMod val="65000"/>
                    <a:lumOff val="35000"/>
                  </a:schemeClr>
                </a:solidFill>
              </a:rPr>
              <a:t>Строителен надзор и технически контрол при проектирането на пет договора за строителство с договорните условия на ФИДИК</a:t>
            </a:r>
          </a:p>
          <a:p>
            <a:pPr marL="285750" lvl="0" indent="-285750">
              <a:buFont typeface="Arial" pitchFamily="34" charset="0"/>
              <a:buChar char="•"/>
            </a:pPr>
            <a:r>
              <a:rPr lang="bg-BG" sz="2000" dirty="0">
                <a:solidFill>
                  <a:schemeClr val="tx1">
                    <a:lumMod val="65000"/>
                    <a:lumOff val="35000"/>
                  </a:schemeClr>
                </a:solidFill>
              </a:rPr>
              <a:t>Проектиране</a:t>
            </a:r>
          </a:p>
          <a:p>
            <a:pPr marL="285750" lvl="0" indent="-285750">
              <a:buFont typeface="Arial" pitchFamily="34" charset="0"/>
              <a:buChar char="•"/>
            </a:pPr>
            <a:r>
              <a:rPr lang="bg-BG" sz="2000" dirty="0">
                <a:solidFill>
                  <a:schemeClr val="tx1">
                    <a:lumMod val="65000"/>
                    <a:lumOff val="35000"/>
                  </a:schemeClr>
                </a:solidFill>
              </a:rPr>
              <a:t>Авторски надзор</a:t>
            </a:r>
          </a:p>
          <a:p>
            <a:pPr marL="285750" lvl="0" indent="-285750">
              <a:buFont typeface="Arial" pitchFamily="34" charset="0"/>
              <a:buChar char="•"/>
            </a:pPr>
            <a:r>
              <a:rPr lang="bg-BG" sz="2000" dirty="0">
                <a:solidFill>
                  <a:schemeClr val="tx1">
                    <a:lumMod val="65000"/>
                    <a:lumOff val="35000"/>
                  </a:schemeClr>
                </a:solidFill>
              </a:rPr>
              <a:t>Мерки за публичност и информация</a:t>
            </a:r>
          </a:p>
          <a:p>
            <a:pPr marL="285750" lvl="0" indent="-285750">
              <a:buFont typeface="Arial" pitchFamily="34" charset="0"/>
              <a:buChar char="•"/>
            </a:pPr>
            <a:r>
              <a:rPr lang="bg-BG" sz="2000" dirty="0">
                <a:solidFill>
                  <a:schemeClr val="tx1">
                    <a:lumMod val="65000"/>
                    <a:lumOff val="35000"/>
                  </a:schemeClr>
                </a:solidFill>
              </a:rPr>
              <a:t>Одит на проекта</a:t>
            </a:r>
          </a:p>
          <a:p>
            <a:r>
              <a:rPr lang="bg-BG" dirty="0">
                <a:solidFill>
                  <a:schemeClr val="tx1">
                    <a:lumMod val="65000"/>
                    <a:lumOff val="35000"/>
                  </a:schemeClr>
                </a:solidFill>
              </a:rPr>
              <a:t> </a:t>
            </a:r>
          </a:p>
          <a:p>
            <a:r>
              <a:rPr lang="bg-BG" b="1" dirty="0">
                <a:solidFill>
                  <a:schemeClr val="tx1">
                    <a:lumMod val="65000"/>
                    <a:lumOff val="35000"/>
                  </a:schemeClr>
                </a:solidFill>
              </a:rPr>
              <a:t>СТРОИТЕЛСТВО</a:t>
            </a:r>
          </a:p>
          <a:p>
            <a:pPr marL="285750" lvl="0" indent="-285750">
              <a:buFont typeface="Arial" pitchFamily="34" charset="0"/>
              <a:buChar char="•"/>
            </a:pPr>
            <a:r>
              <a:rPr lang="bg-BG" sz="2000" dirty="0">
                <a:solidFill>
                  <a:schemeClr val="tx1">
                    <a:lumMod val="65000"/>
                    <a:lumOff val="35000"/>
                  </a:schemeClr>
                </a:solidFill>
              </a:rPr>
              <a:t>Реконструкция на пречиствателна станция за питейни води</a:t>
            </a:r>
          </a:p>
          <a:p>
            <a:pPr marL="285750" lvl="0" indent="-285750">
              <a:buFont typeface="Arial" pitchFamily="34" charset="0"/>
              <a:buChar char="•"/>
            </a:pPr>
            <a:r>
              <a:rPr lang="bg-BG" sz="2000" dirty="0">
                <a:solidFill>
                  <a:schemeClr val="tx1">
                    <a:lumMod val="65000"/>
                    <a:lumOff val="35000"/>
                  </a:schemeClr>
                </a:solidFill>
              </a:rPr>
              <a:t>Ремонт на 4 помпени станции и изграждане на 1 нова помпена станция</a:t>
            </a:r>
          </a:p>
          <a:p>
            <a:pPr marL="285750" lvl="0" indent="-285750">
              <a:buFont typeface="Arial" pitchFamily="34" charset="0"/>
              <a:buChar char="•"/>
            </a:pPr>
            <a:r>
              <a:rPr lang="bg-BG" sz="2000" dirty="0">
                <a:solidFill>
                  <a:schemeClr val="tx1">
                    <a:lumMod val="65000"/>
                    <a:lumOff val="35000"/>
                  </a:schemeClr>
                </a:solidFill>
              </a:rPr>
              <a:t>Рехабилитация на водоснабдителна система – 76,5 км</a:t>
            </a:r>
          </a:p>
          <a:p>
            <a:pPr marL="285750" lvl="0" indent="-285750">
              <a:buFont typeface="Arial" pitchFamily="34" charset="0"/>
              <a:buChar char="•"/>
            </a:pPr>
            <a:r>
              <a:rPr lang="bg-BG" sz="2000" dirty="0">
                <a:solidFill>
                  <a:schemeClr val="tx1">
                    <a:lumMod val="65000"/>
                    <a:lumOff val="35000"/>
                  </a:schemeClr>
                </a:solidFill>
              </a:rPr>
              <a:t>Разширяване на канализационна мрежа – 18,5 км</a:t>
            </a:r>
          </a:p>
          <a:p>
            <a:pPr marL="285750" lvl="0" indent="-285750">
              <a:buFont typeface="Arial" pitchFamily="34" charset="0"/>
              <a:buChar char="•"/>
            </a:pPr>
            <a:r>
              <a:rPr lang="bg-BG" sz="2000" dirty="0">
                <a:solidFill>
                  <a:schemeClr val="tx1">
                    <a:lumMod val="65000"/>
                    <a:lumOff val="35000"/>
                  </a:schemeClr>
                </a:solidFill>
              </a:rPr>
              <a:t>Рехабилитация на канализационна мрежа – 21,6 км</a:t>
            </a:r>
          </a:p>
          <a:p>
            <a:pPr marL="285750" lvl="0" indent="-285750">
              <a:buFont typeface="Arial" pitchFamily="34" charset="0"/>
              <a:buChar char="•"/>
            </a:pPr>
            <a:r>
              <a:rPr lang="bg-BG" sz="2000" dirty="0">
                <a:solidFill>
                  <a:schemeClr val="tx1">
                    <a:lumMod val="65000"/>
                    <a:lumOff val="35000"/>
                  </a:schemeClr>
                </a:solidFill>
              </a:rPr>
              <a:t>Реконструкция на пречиствателна станция за отпадъчни води</a:t>
            </a:r>
          </a:p>
        </p:txBody>
      </p:sp>
    </p:spTree>
    <p:extLst>
      <p:ext uri="{BB962C8B-B14F-4D97-AF65-F5344CB8AC3E}">
        <p14:creationId xmlns:p14="http://schemas.microsoft.com/office/powerpoint/2010/main" val="3756535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роцес 1"/>
          <p:cNvSpPr/>
          <p:nvPr/>
        </p:nvSpPr>
        <p:spPr>
          <a:xfrm>
            <a:off x="0" y="-1"/>
            <a:ext cx="9144000" cy="1694413"/>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28612"/>
            <a:ext cx="380365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лавие 2"/>
          <p:cNvSpPr txBox="1">
            <a:spLocks/>
          </p:cNvSpPr>
          <p:nvPr/>
        </p:nvSpPr>
        <p:spPr>
          <a:xfrm>
            <a:off x="251520" y="485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g-BG" sz="3200" dirty="0" smtClean="0">
                <a:solidFill>
                  <a:schemeClr val="bg1"/>
                </a:solidFill>
              </a:rPr>
              <a:t>Строителство с договорните условия на       ФИДИК</a:t>
            </a:r>
            <a:endParaRPr lang="en-US" sz="3200" dirty="0">
              <a:solidFill>
                <a:schemeClr val="bg1"/>
              </a:solidFill>
            </a:endParaRPr>
          </a:p>
        </p:txBody>
      </p:sp>
      <p:sp>
        <p:nvSpPr>
          <p:cNvPr id="5" name="Правоъгълник 4"/>
          <p:cNvSpPr/>
          <p:nvPr/>
        </p:nvSpPr>
        <p:spPr>
          <a:xfrm>
            <a:off x="251520" y="1694413"/>
            <a:ext cx="8856984" cy="5601533"/>
          </a:xfrm>
          <a:prstGeom prst="rect">
            <a:avLst/>
          </a:prstGeom>
        </p:spPr>
        <p:txBody>
          <a:bodyPr wrap="square">
            <a:spAutoFit/>
          </a:bodyPr>
          <a:lstStyle/>
          <a:p>
            <a:endParaRPr lang="bg-BG" dirty="0">
              <a:solidFill>
                <a:schemeClr val="tx1">
                  <a:lumMod val="65000"/>
                  <a:lumOff val="35000"/>
                </a:schemeClr>
              </a:solidFill>
            </a:endParaRPr>
          </a:p>
          <a:p>
            <a:r>
              <a:rPr lang="bg-BG" sz="2000" dirty="0" smtClean="0">
                <a:solidFill>
                  <a:schemeClr val="tx1">
                    <a:lumMod val="65000"/>
                    <a:lumOff val="35000"/>
                  </a:schemeClr>
                </a:solidFill>
              </a:rPr>
              <a:t>Международна </a:t>
            </a:r>
            <a:r>
              <a:rPr lang="bg-BG" sz="2000" dirty="0">
                <a:solidFill>
                  <a:schemeClr val="tx1">
                    <a:lumMod val="65000"/>
                    <a:lumOff val="35000"/>
                  </a:schemeClr>
                </a:solidFill>
              </a:rPr>
              <a:t>федерация на </a:t>
            </a:r>
            <a:r>
              <a:rPr lang="bg-BG" sz="2000" dirty="0" smtClean="0">
                <a:solidFill>
                  <a:schemeClr val="tx1">
                    <a:lumMod val="65000"/>
                    <a:lumOff val="35000"/>
                  </a:schemeClr>
                </a:solidFill>
              </a:rPr>
              <a:t>инженерите - </a:t>
            </a:r>
            <a:r>
              <a:rPr lang="bg-BG" sz="2000" dirty="0" smtClean="0">
                <a:solidFill>
                  <a:schemeClr val="tx1">
                    <a:lumMod val="65000"/>
                    <a:lumOff val="35000"/>
                  </a:schemeClr>
                </a:solidFill>
              </a:rPr>
              <a:t>консултанти</a:t>
            </a:r>
            <a:r>
              <a:rPr lang="fr-FR" sz="2000" dirty="0" smtClean="0">
                <a:solidFill>
                  <a:schemeClr val="tx1">
                    <a:lumMod val="65000"/>
                    <a:lumOff val="35000"/>
                  </a:schemeClr>
                </a:solidFill>
              </a:rPr>
              <a:t> </a:t>
            </a:r>
            <a:r>
              <a:rPr lang="bg-BG" sz="2000" dirty="0" smtClean="0">
                <a:solidFill>
                  <a:schemeClr val="tx1">
                    <a:lumMod val="65000"/>
                    <a:lumOff val="35000"/>
                  </a:schemeClr>
                </a:solidFill>
              </a:rPr>
              <a:t> </a:t>
            </a:r>
            <a:r>
              <a:rPr lang="fr-FR" sz="2000" dirty="0" smtClean="0">
                <a:solidFill>
                  <a:schemeClr val="tx1">
                    <a:lumMod val="65000"/>
                    <a:lumOff val="35000"/>
                  </a:schemeClr>
                </a:solidFill>
              </a:rPr>
              <a:t>/</a:t>
            </a:r>
            <a:r>
              <a:rPr lang="fr-FR" sz="2000" dirty="0">
                <a:solidFill>
                  <a:schemeClr val="tx1">
                    <a:lumMod val="65000"/>
                    <a:lumOff val="35000"/>
                  </a:schemeClr>
                </a:solidFill>
              </a:rPr>
              <a:t>FIDIC - </a:t>
            </a:r>
            <a:r>
              <a:rPr lang="fr-FR" sz="2000" dirty="0">
                <a:solidFill>
                  <a:schemeClr val="tx1">
                    <a:lumMod val="65000"/>
                    <a:lumOff val="35000"/>
                  </a:schemeClr>
                </a:solidFill>
              </a:rPr>
              <a:t>Fédération Internationale Des Ingénieurs-Conseils/</a:t>
            </a:r>
            <a:r>
              <a:rPr lang="bg-BG" sz="2000" dirty="0" smtClean="0">
                <a:solidFill>
                  <a:schemeClr val="tx1">
                    <a:lumMod val="65000"/>
                    <a:lumOff val="35000"/>
                  </a:schemeClr>
                </a:solidFill>
              </a:rPr>
              <a:t>. </a:t>
            </a:r>
            <a:r>
              <a:rPr lang="ru-RU" sz="2000" dirty="0" smtClean="0">
                <a:solidFill>
                  <a:schemeClr val="tx1">
                    <a:lumMod val="65000"/>
                    <a:lumOff val="35000"/>
                  </a:schemeClr>
                </a:solidFill>
              </a:rPr>
              <a:t>ФИДИК </a:t>
            </a:r>
            <a:r>
              <a:rPr lang="bg-BG" sz="2000" dirty="0" smtClean="0">
                <a:solidFill>
                  <a:schemeClr val="tx1">
                    <a:lumMod val="65000"/>
                    <a:lumOff val="35000"/>
                  </a:schemeClr>
                </a:solidFill>
              </a:rPr>
              <a:t>представлява</a:t>
            </a:r>
            <a:r>
              <a:rPr lang="bg-BG" sz="2000" dirty="0" smtClean="0">
                <a:solidFill>
                  <a:schemeClr val="tx1">
                    <a:lumMod val="65000"/>
                    <a:lumOff val="35000"/>
                  </a:schemeClr>
                </a:solidFill>
              </a:rPr>
              <a:t> </a:t>
            </a:r>
            <a:r>
              <a:rPr lang="bg-BG" sz="2000" dirty="0" smtClean="0">
                <a:solidFill>
                  <a:schemeClr val="tx1">
                    <a:lumMod val="65000"/>
                    <a:lumOff val="35000"/>
                  </a:schemeClr>
                </a:solidFill>
              </a:rPr>
              <a:t>сдружаване на национални организации на консултантите от целия свят. България е представена във ФИДИК от Българска асоциация на архитектите и инженерите консултанти /БААИК/, от Българска строителна камара /БСК/ и от Камара на строителите в България /КСБ/. </a:t>
            </a:r>
          </a:p>
          <a:p>
            <a:endParaRPr lang="bg-BG" sz="2000" dirty="0" smtClean="0">
              <a:solidFill>
                <a:schemeClr val="tx1">
                  <a:lumMod val="65000"/>
                  <a:lumOff val="35000"/>
                </a:schemeClr>
              </a:solidFill>
            </a:endParaRPr>
          </a:p>
          <a:p>
            <a:r>
              <a:rPr lang="bg-BG" sz="2000" dirty="0" smtClean="0">
                <a:solidFill>
                  <a:schemeClr val="tx1">
                    <a:lumMod val="65000"/>
                    <a:lumOff val="35000"/>
                  </a:schemeClr>
                </a:solidFill>
              </a:rPr>
              <a:t>ФИДИК изготвя стандартни договорни условия, които се инкорпорират в международните договори за строителство. </a:t>
            </a:r>
          </a:p>
          <a:p>
            <a:endParaRPr lang="bg-BG" sz="2000" dirty="0" smtClean="0">
              <a:solidFill>
                <a:schemeClr val="tx1">
                  <a:lumMod val="65000"/>
                  <a:lumOff val="35000"/>
                </a:schemeClr>
              </a:solidFill>
            </a:endParaRPr>
          </a:p>
          <a:p>
            <a:r>
              <a:rPr lang="bg-BG" sz="2000" dirty="0" smtClean="0">
                <a:solidFill>
                  <a:schemeClr val="tx1">
                    <a:lumMod val="65000"/>
                    <a:lumOff val="35000"/>
                  </a:schemeClr>
                </a:solidFill>
              </a:rPr>
              <a:t>Основните  съображения при използването на договорните условия на ФИДИК са свързани със справедливо разпределение на рисковете между страните по договора, като съответният риск трябва да се поеме от тази страна, която е в състояние най-добре да го контролира и управлява, както и с използването на стандартни документи, спомагащи ефективното управление на проектите.</a:t>
            </a:r>
          </a:p>
          <a:p>
            <a:endParaRPr lang="bg-BG" sz="2000" dirty="0">
              <a:solidFill>
                <a:schemeClr val="tx1">
                  <a:lumMod val="65000"/>
                  <a:lumOff val="35000"/>
                </a:schemeClr>
              </a:solidFill>
            </a:endParaRPr>
          </a:p>
          <a:p>
            <a:endParaRPr lang="bg-BG" sz="2000" dirty="0">
              <a:solidFill>
                <a:schemeClr val="tx1">
                  <a:lumMod val="65000"/>
                  <a:lumOff val="35000"/>
                </a:schemeClr>
              </a:solidFill>
            </a:endParaRPr>
          </a:p>
        </p:txBody>
      </p:sp>
    </p:spTree>
    <p:extLst>
      <p:ext uri="{BB962C8B-B14F-4D97-AF65-F5344CB8AC3E}">
        <p14:creationId xmlns:p14="http://schemas.microsoft.com/office/powerpoint/2010/main" val="1515329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роцес 1"/>
          <p:cNvSpPr/>
          <p:nvPr/>
        </p:nvSpPr>
        <p:spPr>
          <a:xfrm>
            <a:off x="0" y="0"/>
            <a:ext cx="9144000" cy="1700808"/>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00310"/>
            <a:ext cx="380365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лавие 2"/>
          <p:cNvSpPr txBox="1">
            <a:spLocks/>
          </p:cNvSpPr>
          <p:nvPr/>
        </p:nvSpPr>
        <p:spPr>
          <a:xfrm>
            <a:off x="319854" y="457498"/>
            <a:ext cx="8229600" cy="11430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g-BG" sz="3200" dirty="0" smtClean="0">
                <a:solidFill>
                  <a:schemeClr val="bg1"/>
                </a:solidFill>
                <a:effectLst>
                  <a:outerShdw blurRad="38100" dist="38100" dir="2700000" algn="tl">
                    <a:srgbClr val="000000">
                      <a:alpha val="43137"/>
                    </a:srgbClr>
                  </a:outerShdw>
                </a:effectLst>
              </a:rPr>
              <a:t>ПСПВ</a:t>
            </a:r>
            <a:r>
              <a:rPr lang="bg-BG" sz="3200" dirty="0">
                <a:solidFill>
                  <a:schemeClr val="bg1"/>
                </a:solidFill>
              </a:rPr>
              <a:t> </a:t>
            </a:r>
            <a:r>
              <a:rPr lang="bg-BG" sz="3200" dirty="0" smtClean="0">
                <a:solidFill>
                  <a:schemeClr val="bg1"/>
                </a:solidFill>
              </a:rPr>
              <a:t>– проектиране и строителство</a:t>
            </a:r>
          </a:p>
          <a:p>
            <a:pPr algn="l"/>
            <a:r>
              <a:rPr lang="bg-BG" sz="3200" dirty="0" smtClean="0">
                <a:solidFill>
                  <a:schemeClr val="bg1"/>
                </a:solidFill>
              </a:rPr>
              <a:t>продължителност </a:t>
            </a:r>
            <a:r>
              <a:rPr lang="bg-BG" sz="3200" dirty="0">
                <a:solidFill>
                  <a:schemeClr val="bg1"/>
                </a:solidFill>
              </a:rPr>
              <a:t>2.5 г. СМР</a:t>
            </a:r>
          </a:p>
          <a:p>
            <a:pPr algn="l"/>
            <a:r>
              <a:rPr lang="bg-BG" sz="3200" dirty="0" smtClean="0">
                <a:solidFill>
                  <a:schemeClr val="bg1"/>
                </a:solidFill>
              </a:rPr>
              <a:t>и </a:t>
            </a:r>
            <a:r>
              <a:rPr lang="bg-BG" sz="3200" dirty="0">
                <a:solidFill>
                  <a:schemeClr val="bg1"/>
                </a:solidFill>
              </a:rPr>
              <a:t>1 г. период на дефекти</a:t>
            </a:r>
            <a:endParaRPr lang="en-US" sz="3200" dirty="0">
              <a:solidFill>
                <a:schemeClr val="bg1"/>
              </a:solidFill>
            </a:endParaRPr>
          </a:p>
        </p:txBody>
      </p:sp>
      <p:sp>
        <p:nvSpPr>
          <p:cNvPr id="5" name="Правоъгълник 4"/>
          <p:cNvSpPr/>
          <p:nvPr/>
        </p:nvSpPr>
        <p:spPr>
          <a:xfrm>
            <a:off x="323528" y="1844824"/>
            <a:ext cx="7906072" cy="4657685"/>
          </a:xfrm>
          <a:prstGeom prst="rect">
            <a:avLst/>
          </a:prstGeom>
        </p:spPr>
        <p:txBody>
          <a:bodyPr wrap="square">
            <a:spAutoFit/>
          </a:bodyPr>
          <a:lstStyle/>
          <a:p>
            <a:pPr marL="342900" lvl="0" indent="-342900">
              <a:spcBef>
                <a:spcPts val="1200"/>
              </a:spcBef>
              <a:spcAft>
                <a:spcPts val="800"/>
              </a:spcAft>
              <a:buFont typeface="Arial" pitchFamily="34" charset="0"/>
              <a:buChar char="•"/>
            </a:pPr>
            <a:r>
              <a:rPr lang="bg-BG" sz="2000" dirty="0" smtClean="0">
                <a:solidFill>
                  <a:schemeClr val="tx1">
                    <a:lumMod val="65000"/>
                    <a:lumOff val="35000"/>
                  </a:schemeClr>
                </a:solidFill>
              </a:rPr>
              <a:t>Проектиране</a:t>
            </a:r>
            <a:endParaRPr lang="bg-BG" sz="2000" dirty="0">
              <a:solidFill>
                <a:schemeClr val="tx1">
                  <a:lumMod val="65000"/>
                  <a:lumOff val="35000"/>
                </a:schemeClr>
              </a:solidFill>
            </a:endParaRPr>
          </a:p>
          <a:p>
            <a:pPr marL="342900" lvl="0" indent="-342900">
              <a:spcBef>
                <a:spcPts val="1200"/>
              </a:spcBef>
              <a:spcAft>
                <a:spcPts val="800"/>
              </a:spcAft>
              <a:buFont typeface="Arial" pitchFamily="34" charset="0"/>
              <a:buChar char="•"/>
            </a:pPr>
            <a:r>
              <a:rPr lang="bg-BG" sz="2000" dirty="0" smtClean="0">
                <a:solidFill>
                  <a:schemeClr val="tx1">
                    <a:lumMod val="65000"/>
                    <a:lumOff val="35000"/>
                  </a:schemeClr>
                </a:solidFill>
              </a:rPr>
              <a:t>Изграждане </a:t>
            </a:r>
            <a:r>
              <a:rPr lang="bg-BG" sz="2000" dirty="0">
                <a:solidFill>
                  <a:schemeClr val="tx1">
                    <a:lumMod val="65000"/>
                    <a:lumOff val="35000"/>
                  </a:schemeClr>
                </a:solidFill>
              </a:rPr>
              <a:t>на първичен </a:t>
            </a:r>
            <a:r>
              <a:rPr lang="bg-BG" sz="2000" dirty="0" smtClean="0">
                <a:solidFill>
                  <a:schemeClr val="tx1">
                    <a:lumMod val="65000"/>
                    <a:lumOff val="35000"/>
                  </a:schemeClr>
                </a:solidFill>
              </a:rPr>
              <a:t>утаител</a:t>
            </a:r>
            <a:endParaRPr lang="bg-BG" sz="2000" dirty="0" smtClean="0">
              <a:solidFill>
                <a:schemeClr val="tx1">
                  <a:lumMod val="65000"/>
                  <a:lumOff val="35000"/>
                </a:schemeClr>
              </a:solidFill>
            </a:endParaRPr>
          </a:p>
          <a:p>
            <a:pPr marL="342900" lvl="0" indent="-342900">
              <a:spcBef>
                <a:spcPts val="1200"/>
              </a:spcBef>
              <a:spcAft>
                <a:spcPts val="800"/>
              </a:spcAft>
              <a:buFont typeface="Arial" pitchFamily="34" charset="0"/>
              <a:buChar char="•"/>
            </a:pPr>
            <a:r>
              <a:rPr lang="bg-BG" sz="2000" dirty="0" smtClean="0">
                <a:solidFill>
                  <a:schemeClr val="tx1">
                    <a:lumMod val="65000"/>
                    <a:lumOff val="35000"/>
                  </a:schemeClr>
                </a:solidFill>
              </a:rPr>
              <a:t>Реконструкция </a:t>
            </a:r>
            <a:r>
              <a:rPr lang="bg-BG" sz="2000" dirty="0">
                <a:solidFill>
                  <a:schemeClr val="tx1">
                    <a:lumMod val="65000"/>
                    <a:lumOff val="35000"/>
                  </a:schemeClr>
                </a:solidFill>
              </a:rPr>
              <a:t>на филтърни </a:t>
            </a:r>
            <a:r>
              <a:rPr lang="bg-BG" sz="2000" dirty="0" smtClean="0">
                <a:solidFill>
                  <a:schemeClr val="tx1">
                    <a:lumMod val="65000"/>
                    <a:lumOff val="35000"/>
                  </a:schemeClr>
                </a:solidFill>
              </a:rPr>
              <a:t>клетки</a:t>
            </a:r>
            <a:endParaRPr lang="bg-BG" sz="2000" dirty="0" smtClean="0">
              <a:solidFill>
                <a:schemeClr val="tx1">
                  <a:lumMod val="65000"/>
                  <a:lumOff val="35000"/>
                </a:schemeClr>
              </a:solidFill>
            </a:endParaRPr>
          </a:p>
          <a:p>
            <a:pPr marL="342900" lvl="0" indent="-342900">
              <a:spcBef>
                <a:spcPts val="1200"/>
              </a:spcBef>
              <a:spcAft>
                <a:spcPts val="800"/>
              </a:spcAft>
              <a:buFont typeface="Arial" pitchFamily="34" charset="0"/>
              <a:buChar char="•"/>
            </a:pPr>
            <a:r>
              <a:rPr lang="bg-BG" sz="2000" dirty="0" smtClean="0">
                <a:solidFill>
                  <a:schemeClr val="tx1">
                    <a:lumMod val="65000"/>
                    <a:lumOff val="35000"/>
                  </a:schemeClr>
                </a:solidFill>
              </a:rPr>
              <a:t>Реконструкция </a:t>
            </a:r>
            <a:r>
              <a:rPr lang="bg-BG" sz="2000" dirty="0">
                <a:solidFill>
                  <a:schemeClr val="tx1">
                    <a:lumMod val="65000"/>
                    <a:lumOff val="35000"/>
                  </a:schemeClr>
                </a:solidFill>
              </a:rPr>
              <a:t>на обеззаразяващо </a:t>
            </a:r>
            <a:r>
              <a:rPr lang="bg-BG" sz="2000" dirty="0" smtClean="0">
                <a:solidFill>
                  <a:schemeClr val="tx1">
                    <a:lumMod val="65000"/>
                    <a:lumOff val="35000"/>
                  </a:schemeClr>
                </a:solidFill>
              </a:rPr>
              <a:t>стъпало</a:t>
            </a:r>
            <a:endParaRPr lang="bg-BG" sz="2000" dirty="0" smtClean="0">
              <a:solidFill>
                <a:schemeClr val="tx1">
                  <a:lumMod val="65000"/>
                  <a:lumOff val="35000"/>
                </a:schemeClr>
              </a:solidFill>
            </a:endParaRPr>
          </a:p>
          <a:p>
            <a:pPr marL="342900" lvl="0" indent="-342900">
              <a:spcBef>
                <a:spcPts val="1200"/>
              </a:spcBef>
              <a:spcAft>
                <a:spcPts val="800"/>
              </a:spcAft>
              <a:buFont typeface="Arial" pitchFamily="34" charset="0"/>
              <a:buChar char="•"/>
            </a:pPr>
            <a:r>
              <a:rPr lang="bg-BG" sz="2000" dirty="0" smtClean="0">
                <a:solidFill>
                  <a:schemeClr val="tx1">
                    <a:lumMod val="65000"/>
                    <a:lumOff val="35000"/>
                  </a:schemeClr>
                </a:solidFill>
              </a:rPr>
              <a:t>Реконструкция </a:t>
            </a:r>
            <a:r>
              <a:rPr lang="bg-BG" sz="2000" dirty="0">
                <a:solidFill>
                  <a:schemeClr val="tx1">
                    <a:lumMod val="65000"/>
                    <a:lumOff val="35000"/>
                  </a:schemeClr>
                </a:solidFill>
              </a:rPr>
              <a:t>на </a:t>
            </a:r>
            <a:r>
              <a:rPr lang="bg-BG" sz="2000" dirty="0" smtClean="0">
                <a:solidFill>
                  <a:schemeClr val="tx1">
                    <a:lumMod val="65000"/>
                    <a:lumOff val="35000"/>
                  </a:schemeClr>
                </a:solidFill>
              </a:rPr>
              <a:t>резервоари</a:t>
            </a:r>
            <a:endParaRPr lang="bg-BG" sz="2000" dirty="0" smtClean="0">
              <a:solidFill>
                <a:schemeClr val="tx1">
                  <a:lumMod val="65000"/>
                  <a:lumOff val="35000"/>
                </a:schemeClr>
              </a:solidFill>
            </a:endParaRPr>
          </a:p>
          <a:p>
            <a:pPr marL="342900" lvl="0" indent="-342900">
              <a:spcBef>
                <a:spcPts val="1200"/>
              </a:spcBef>
              <a:spcAft>
                <a:spcPts val="800"/>
              </a:spcAft>
              <a:buFont typeface="Arial" pitchFamily="34" charset="0"/>
              <a:buChar char="•"/>
            </a:pPr>
            <a:r>
              <a:rPr lang="bg-BG" sz="2000" dirty="0" smtClean="0">
                <a:solidFill>
                  <a:schemeClr val="tx1">
                    <a:lumMod val="65000"/>
                    <a:lumOff val="35000"/>
                  </a:schemeClr>
                </a:solidFill>
              </a:rPr>
              <a:t>Подмяна </a:t>
            </a:r>
            <a:r>
              <a:rPr lang="bg-BG" sz="2000" dirty="0">
                <a:solidFill>
                  <a:schemeClr val="tx1">
                    <a:lumMod val="65000"/>
                    <a:lumOff val="35000"/>
                  </a:schemeClr>
                </a:solidFill>
              </a:rPr>
              <a:t>на механични и електрически съоръжения на станцията (тръби, кранове, помпи и компресори</a:t>
            </a:r>
            <a:r>
              <a:rPr lang="bg-BG" sz="2000" dirty="0" smtClean="0">
                <a:solidFill>
                  <a:schemeClr val="tx1">
                    <a:lumMod val="65000"/>
                    <a:lumOff val="35000"/>
                  </a:schemeClr>
                </a:solidFill>
              </a:rPr>
              <a:t>)</a:t>
            </a:r>
            <a:endParaRPr lang="bg-BG" sz="2000" dirty="0" smtClean="0">
              <a:solidFill>
                <a:schemeClr val="tx1">
                  <a:lumMod val="65000"/>
                  <a:lumOff val="35000"/>
                </a:schemeClr>
              </a:solidFill>
            </a:endParaRPr>
          </a:p>
          <a:p>
            <a:pPr marL="342900" lvl="0" indent="-342900">
              <a:spcBef>
                <a:spcPts val="1200"/>
              </a:spcBef>
              <a:spcAft>
                <a:spcPts val="800"/>
              </a:spcAft>
              <a:buFont typeface="Arial" pitchFamily="34" charset="0"/>
              <a:buChar char="•"/>
            </a:pPr>
            <a:r>
              <a:rPr lang="bg-BG" sz="2000" dirty="0" smtClean="0">
                <a:solidFill>
                  <a:schemeClr val="tx1">
                    <a:lumMod val="65000"/>
                    <a:lumOff val="35000"/>
                  </a:schemeClr>
                </a:solidFill>
              </a:rPr>
              <a:t>Реконструкция </a:t>
            </a:r>
            <a:r>
              <a:rPr lang="bg-BG" sz="2000" dirty="0">
                <a:solidFill>
                  <a:schemeClr val="tx1">
                    <a:lumMod val="65000"/>
                    <a:lumOff val="35000"/>
                  </a:schemeClr>
                </a:solidFill>
              </a:rPr>
              <a:t>на съоръжение за пречистване на промивни </a:t>
            </a:r>
            <a:r>
              <a:rPr lang="bg-BG" sz="2000" dirty="0" smtClean="0">
                <a:solidFill>
                  <a:schemeClr val="tx1">
                    <a:lumMod val="65000"/>
                    <a:lumOff val="35000"/>
                  </a:schemeClr>
                </a:solidFill>
              </a:rPr>
              <a:t>води</a:t>
            </a:r>
            <a:endParaRPr lang="bg-BG" sz="2000" dirty="0" smtClean="0">
              <a:solidFill>
                <a:schemeClr val="tx1">
                  <a:lumMod val="65000"/>
                  <a:lumOff val="35000"/>
                </a:schemeClr>
              </a:solidFill>
            </a:endParaRPr>
          </a:p>
          <a:p>
            <a:pPr marL="342900" lvl="0" indent="-342900">
              <a:spcBef>
                <a:spcPts val="1200"/>
              </a:spcBef>
              <a:spcAft>
                <a:spcPts val="800"/>
              </a:spcAft>
              <a:buFont typeface="Arial" pitchFamily="34" charset="0"/>
              <a:buChar char="•"/>
            </a:pPr>
            <a:r>
              <a:rPr lang="bg-BG" sz="2000" dirty="0" smtClean="0">
                <a:solidFill>
                  <a:schemeClr val="tx1">
                    <a:lumMod val="65000"/>
                    <a:lumOff val="35000"/>
                  </a:schemeClr>
                </a:solidFill>
              </a:rPr>
              <a:t>Въвеждане </a:t>
            </a:r>
            <a:r>
              <a:rPr lang="bg-BG" sz="2000" dirty="0">
                <a:solidFill>
                  <a:schemeClr val="tx1">
                    <a:lumMod val="65000"/>
                    <a:lumOff val="35000"/>
                  </a:schemeClr>
                </a:solidFill>
              </a:rPr>
              <a:t>на диспечеризация на </a:t>
            </a:r>
            <a:r>
              <a:rPr lang="bg-BG" sz="2000" dirty="0" smtClean="0">
                <a:solidFill>
                  <a:schemeClr val="tx1">
                    <a:lumMod val="65000"/>
                    <a:lumOff val="35000"/>
                  </a:schemeClr>
                </a:solidFill>
              </a:rPr>
              <a:t>процесите</a:t>
            </a:r>
            <a:r>
              <a:rPr lang="bg-BG" sz="2000" dirty="0"/>
              <a:t> </a:t>
            </a:r>
          </a:p>
        </p:txBody>
      </p:sp>
    </p:spTree>
    <p:extLst>
      <p:ext uri="{BB962C8B-B14F-4D97-AF65-F5344CB8AC3E}">
        <p14:creationId xmlns:p14="http://schemas.microsoft.com/office/powerpoint/2010/main" val="3760232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роцес 1"/>
          <p:cNvSpPr/>
          <p:nvPr/>
        </p:nvSpPr>
        <p:spPr>
          <a:xfrm>
            <a:off x="0" y="0"/>
            <a:ext cx="9144000" cy="1700808"/>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00310"/>
            <a:ext cx="380365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лавие 2"/>
          <p:cNvSpPr txBox="1">
            <a:spLocks/>
          </p:cNvSpPr>
          <p:nvPr/>
        </p:nvSpPr>
        <p:spPr>
          <a:xfrm>
            <a:off x="302840" y="5578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g-BG" sz="3200" dirty="0" smtClean="0">
                <a:solidFill>
                  <a:schemeClr val="bg1"/>
                </a:solidFill>
                <a:effectLst>
                  <a:outerShdw blurRad="38100" dist="38100" dir="2700000" algn="tl">
                    <a:srgbClr val="000000">
                      <a:alpha val="43137"/>
                    </a:srgbClr>
                  </a:outerShdw>
                </a:effectLst>
              </a:rPr>
              <a:t>ВИК мрежи </a:t>
            </a:r>
            <a:r>
              <a:rPr lang="bg-BG" sz="3200" dirty="0" smtClean="0">
                <a:solidFill>
                  <a:schemeClr val="bg1"/>
                </a:solidFill>
              </a:rPr>
              <a:t>– строителство в 3 отделни    етапа с проект на възложителя</a:t>
            </a:r>
            <a:endParaRPr lang="en-US" sz="3200" dirty="0">
              <a:solidFill>
                <a:schemeClr val="bg1"/>
              </a:solidFill>
            </a:endParaRPr>
          </a:p>
        </p:txBody>
      </p:sp>
      <p:sp>
        <p:nvSpPr>
          <p:cNvPr id="5" name="Правоъгълник 4"/>
          <p:cNvSpPr/>
          <p:nvPr/>
        </p:nvSpPr>
        <p:spPr>
          <a:xfrm>
            <a:off x="323528" y="1772816"/>
            <a:ext cx="8496944" cy="4862870"/>
          </a:xfrm>
          <a:prstGeom prst="rect">
            <a:avLst/>
          </a:prstGeom>
        </p:spPr>
        <p:txBody>
          <a:bodyPr wrap="square">
            <a:spAutoFit/>
          </a:bodyPr>
          <a:lstStyle/>
          <a:p>
            <a:r>
              <a:rPr lang="bg-BG" sz="2000" b="1" dirty="0">
                <a:solidFill>
                  <a:schemeClr val="tx1">
                    <a:lumMod val="65000"/>
                    <a:lumOff val="35000"/>
                  </a:schemeClr>
                </a:solidFill>
              </a:rPr>
              <a:t>Водопроводна мрежа</a:t>
            </a:r>
            <a:endParaRPr lang="bg-BG" sz="2000" dirty="0">
              <a:solidFill>
                <a:schemeClr val="tx1">
                  <a:lumMod val="65000"/>
                  <a:lumOff val="35000"/>
                </a:schemeClr>
              </a:solidFill>
            </a:endParaRPr>
          </a:p>
          <a:p>
            <a:r>
              <a:rPr lang="bg-BG" sz="2000" dirty="0">
                <a:solidFill>
                  <a:schemeClr val="tx1">
                    <a:lumMod val="65000"/>
                    <a:lumOff val="35000"/>
                  </a:schemeClr>
                </a:solidFill>
              </a:rPr>
              <a:t>На база регистрираните аварии и загуби на вода, инвестицията във водоснабдителната мрежа обхваща най-критичните участъци в 13 района от града, включително</a:t>
            </a:r>
            <a:r>
              <a:rPr lang="bg-BG" sz="2000" dirty="0" smtClean="0">
                <a:solidFill>
                  <a:schemeClr val="tx1">
                    <a:lumMod val="65000"/>
                    <a:lumOff val="35000"/>
                  </a:schemeClr>
                </a:solidFill>
              </a:rPr>
              <a:t>: </a:t>
            </a:r>
            <a:endParaRPr lang="bg-BG" sz="2000" dirty="0" smtClean="0">
              <a:solidFill>
                <a:schemeClr val="tx1">
                  <a:lumMod val="65000"/>
                  <a:lumOff val="35000"/>
                </a:schemeClr>
              </a:solidFill>
            </a:endParaRPr>
          </a:p>
          <a:p>
            <a:pPr marL="342900" indent="-342900">
              <a:spcAft>
                <a:spcPts val="200"/>
              </a:spcAft>
              <a:buFont typeface="Arial" pitchFamily="34" charset="0"/>
              <a:buChar char="•"/>
            </a:pPr>
            <a:r>
              <a:rPr lang="bg-BG" sz="2000" dirty="0" smtClean="0">
                <a:solidFill>
                  <a:schemeClr val="tx1">
                    <a:lumMod val="65000"/>
                    <a:lumOff val="35000"/>
                  </a:schemeClr>
                </a:solidFill>
              </a:rPr>
              <a:t>рехабилитация </a:t>
            </a:r>
            <a:r>
              <a:rPr lang="en-US" sz="2000" dirty="0" smtClean="0">
                <a:solidFill>
                  <a:schemeClr val="tx1">
                    <a:lumMod val="65000"/>
                    <a:lumOff val="35000"/>
                  </a:schemeClr>
                </a:solidFill>
              </a:rPr>
              <a:t> </a:t>
            </a:r>
            <a:r>
              <a:rPr lang="bg-BG" sz="2000" dirty="0" smtClean="0">
                <a:solidFill>
                  <a:schemeClr val="tx1">
                    <a:lumMod val="65000"/>
                    <a:lumOff val="35000"/>
                  </a:schemeClr>
                </a:solidFill>
              </a:rPr>
              <a:t>на 7</a:t>
            </a:r>
            <a:r>
              <a:rPr lang="en-US" sz="2000" dirty="0" smtClean="0">
                <a:solidFill>
                  <a:schemeClr val="tx1">
                    <a:lumMod val="65000"/>
                    <a:lumOff val="35000"/>
                  </a:schemeClr>
                </a:solidFill>
              </a:rPr>
              <a:t>6 </a:t>
            </a:r>
            <a:r>
              <a:rPr lang="bg-BG" sz="2000" dirty="0" smtClean="0">
                <a:solidFill>
                  <a:schemeClr val="tx1">
                    <a:lumMod val="65000"/>
                    <a:lumOff val="35000"/>
                  </a:schemeClr>
                </a:solidFill>
              </a:rPr>
              <a:t>км </a:t>
            </a:r>
            <a:r>
              <a:rPr lang="bg-BG" sz="2000" dirty="0">
                <a:solidFill>
                  <a:schemeClr val="tx1">
                    <a:lumMod val="65000"/>
                    <a:lumOff val="35000"/>
                  </a:schemeClr>
                </a:solidFill>
              </a:rPr>
              <a:t>от водопроводната </a:t>
            </a:r>
            <a:r>
              <a:rPr lang="bg-BG" sz="2000" dirty="0" smtClean="0">
                <a:solidFill>
                  <a:schemeClr val="tx1">
                    <a:lumMod val="65000"/>
                    <a:lumOff val="35000"/>
                  </a:schemeClr>
                </a:solidFill>
              </a:rPr>
              <a:t>мрежа; </a:t>
            </a:r>
            <a:endParaRPr lang="bg-BG" sz="2000" dirty="0" smtClean="0">
              <a:solidFill>
                <a:schemeClr val="tx1">
                  <a:lumMod val="65000"/>
                  <a:lumOff val="35000"/>
                </a:schemeClr>
              </a:solidFill>
            </a:endParaRPr>
          </a:p>
          <a:p>
            <a:pPr marL="342900" indent="-342900">
              <a:spcAft>
                <a:spcPts val="200"/>
              </a:spcAft>
              <a:buFont typeface="Arial" pitchFamily="34" charset="0"/>
              <a:buChar char="•"/>
            </a:pPr>
            <a:r>
              <a:rPr lang="bg-BG" sz="2000" dirty="0" smtClean="0">
                <a:solidFill>
                  <a:schemeClr val="tx1">
                    <a:lumMod val="65000"/>
                    <a:lumOff val="35000"/>
                  </a:schemeClr>
                </a:solidFill>
              </a:rPr>
              <a:t>монтиране </a:t>
            </a:r>
            <a:r>
              <a:rPr lang="bg-BG" sz="2000" dirty="0">
                <a:solidFill>
                  <a:schemeClr val="tx1">
                    <a:lumMod val="65000"/>
                    <a:lumOff val="35000"/>
                  </a:schemeClr>
                </a:solidFill>
              </a:rPr>
              <a:t>на 30 регулатора на налягане в ниската зона (централна градска част</a:t>
            </a:r>
            <a:r>
              <a:rPr lang="bg-BG" sz="2000" dirty="0" smtClean="0">
                <a:solidFill>
                  <a:schemeClr val="tx1">
                    <a:lumMod val="65000"/>
                    <a:lumOff val="35000"/>
                  </a:schemeClr>
                </a:solidFill>
              </a:rPr>
              <a:t>)</a:t>
            </a:r>
            <a:r>
              <a:rPr lang="en-US" sz="2000" dirty="0" smtClean="0">
                <a:solidFill>
                  <a:schemeClr val="tx1">
                    <a:lumMod val="65000"/>
                    <a:lumOff val="35000"/>
                  </a:schemeClr>
                </a:solidFill>
              </a:rPr>
              <a:t>; </a:t>
            </a:r>
            <a:endParaRPr lang="bg-BG" sz="2000" dirty="0" smtClean="0">
              <a:solidFill>
                <a:schemeClr val="tx1">
                  <a:lumMod val="65000"/>
                  <a:lumOff val="35000"/>
                </a:schemeClr>
              </a:solidFill>
            </a:endParaRPr>
          </a:p>
          <a:p>
            <a:pPr marL="342900" indent="-342900">
              <a:spcAft>
                <a:spcPts val="600"/>
              </a:spcAft>
              <a:buFont typeface="Arial" pitchFamily="34" charset="0"/>
              <a:buChar char="•"/>
            </a:pPr>
            <a:r>
              <a:rPr lang="bg-BG" sz="2000" dirty="0" smtClean="0">
                <a:solidFill>
                  <a:schemeClr val="tx1">
                    <a:lumMod val="65000"/>
                    <a:lumOff val="35000"/>
                  </a:schemeClr>
                </a:solidFill>
              </a:rPr>
              <a:t>ремонт </a:t>
            </a:r>
            <a:r>
              <a:rPr lang="bg-BG" sz="2000" dirty="0" smtClean="0">
                <a:solidFill>
                  <a:schemeClr val="tx1">
                    <a:lumMod val="65000"/>
                    <a:lumOff val="35000"/>
                  </a:schemeClr>
                </a:solidFill>
              </a:rPr>
              <a:t>на 4 помпени станции и изграждане на 1 нова – Баждар, Петкова нива, Тончевци, Гачевци, Стефановци. </a:t>
            </a:r>
            <a:r>
              <a:rPr lang="en-US" sz="2000" dirty="0" smtClean="0">
                <a:solidFill>
                  <a:schemeClr val="tx1">
                    <a:lumMod val="65000"/>
                    <a:lumOff val="35000"/>
                  </a:schemeClr>
                </a:solidFill>
              </a:rPr>
              <a:t> </a:t>
            </a:r>
            <a:r>
              <a:rPr lang="bg-BG" sz="2000" b="1" dirty="0">
                <a:solidFill>
                  <a:schemeClr val="tx1">
                    <a:lumMod val="65000"/>
                    <a:lumOff val="35000"/>
                  </a:schemeClr>
                </a:solidFill>
              </a:rPr>
              <a:t> </a:t>
            </a:r>
            <a:endParaRPr lang="bg-BG" sz="2000" dirty="0">
              <a:solidFill>
                <a:schemeClr val="tx1">
                  <a:lumMod val="65000"/>
                  <a:lumOff val="35000"/>
                </a:schemeClr>
              </a:solidFill>
            </a:endParaRPr>
          </a:p>
          <a:p>
            <a:r>
              <a:rPr lang="bg-BG" sz="2000" b="1" dirty="0">
                <a:solidFill>
                  <a:schemeClr val="tx1">
                    <a:lumMod val="65000"/>
                    <a:lumOff val="35000"/>
                  </a:schemeClr>
                </a:solidFill>
              </a:rPr>
              <a:t>Канализационна мрежа</a:t>
            </a:r>
            <a:endParaRPr lang="bg-BG" sz="2000" dirty="0">
              <a:solidFill>
                <a:schemeClr val="tx1">
                  <a:lumMod val="65000"/>
                  <a:lumOff val="35000"/>
                </a:schemeClr>
              </a:solidFill>
            </a:endParaRPr>
          </a:p>
          <a:p>
            <a:pPr marL="342900" indent="-342900">
              <a:spcAft>
                <a:spcPts val="200"/>
              </a:spcAft>
              <a:buFont typeface="Arial" pitchFamily="34" charset="0"/>
              <a:buChar char="•"/>
            </a:pPr>
            <a:r>
              <a:rPr lang="bg-BG" sz="2000" dirty="0">
                <a:solidFill>
                  <a:schemeClr val="tx1">
                    <a:lumMod val="65000"/>
                    <a:lumOff val="35000"/>
                  </a:schemeClr>
                </a:solidFill>
              </a:rPr>
              <a:t>Изграждане на канализационна мрежа – 18,5 км в </a:t>
            </a:r>
            <a:r>
              <a:rPr lang="bg-BG" sz="2000" dirty="0" smtClean="0">
                <a:solidFill>
                  <a:schemeClr val="tx1">
                    <a:lumMod val="65000"/>
                    <a:lumOff val="35000"/>
                  </a:schemeClr>
                </a:solidFill>
              </a:rPr>
              <a:t>участъците:</a:t>
            </a:r>
            <a:br>
              <a:rPr lang="bg-BG" sz="2000" dirty="0" smtClean="0">
                <a:solidFill>
                  <a:schemeClr val="tx1">
                    <a:lumMod val="65000"/>
                    <a:lumOff val="35000"/>
                  </a:schemeClr>
                </a:solidFill>
              </a:rPr>
            </a:br>
            <a:r>
              <a:rPr lang="bg-BG" sz="2000" dirty="0" smtClean="0">
                <a:solidFill>
                  <a:schemeClr val="tx1">
                    <a:lumMod val="65000"/>
                    <a:lumOff val="35000"/>
                  </a:schemeClr>
                </a:solidFill>
              </a:rPr>
              <a:t>кв</a:t>
            </a:r>
            <a:r>
              <a:rPr lang="bg-BG" sz="2000" dirty="0">
                <a:solidFill>
                  <a:schemeClr val="tx1">
                    <a:lumMod val="65000"/>
                    <a:lumOff val="35000"/>
                  </a:schemeClr>
                </a:solidFill>
              </a:rPr>
              <a:t>. „</a:t>
            </a:r>
            <a:r>
              <a:rPr lang="bg-BG" sz="2000" dirty="0" smtClean="0">
                <a:solidFill>
                  <a:schemeClr val="tx1">
                    <a:lumMod val="65000"/>
                    <a:lumOff val="35000"/>
                  </a:schemeClr>
                </a:solidFill>
              </a:rPr>
              <a:t>Беленци”, </a:t>
            </a:r>
            <a:r>
              <a:rPr lang="bg-BG" sz="2000" dirty="0" smtClean="0">
                <a:solidFill>
                  <a:schemeClr val="tx1">
                    <a:lumMod val="65000"/>
                    <a:lumOff val="35000"/>
                  </a:schemeClr>
                </a:solidFill>
              </a:rPr>
              <a:t>кв</a:t>
            </a:r>
            <a:r>
              <a:rPr lang="bg-BG" sz="2000" dirty="0">
                <a:solidFill>
                  <a:schemeClr val="tx1">
                    <a:lumMod val="65000"/>
                    <a:lumOff val="35000"/>
                  </a:schemeClr>
                </a:solidFill>
              </a:rPr>
              <a:t>. „</a:t>
            </a:r>
            <a:r>
              <a:rPr lang="bg-BG" sz="2000" dirty="0" smtClean="0">
                <a:solidFill>
                  <a:schemeClr val="tx1">
                    <a:lumMod val="65000"/>
                    <a:lumOff val="35000"/>
                  </a:schemeClr>
                </a:solidFill>
              </a:rPr>
              <a:t>Стефановци </a:t>
            </a:r>
            <a:r>
              <a:rPr lang="bg-BG" sz="2000" dirty="0">
                <a:solidFill>
                  <a:schemeClr val="tx1">
                    <a:lumMod val="65000"/>
                    <a:lumOff val="35000"/>
                  </a:schemeClr>
                </a:solidFill>
              </a:rPr>
              <a:t>– </a:t>
            </a:r>
            <a:r>
              <a:rPr lang="bg-BG" sz="2000" dirty="0" smtClean="0">
                <a:solidFill>
                  <a:schemeClr val="tx1">
                    <a:lumMod val="65000"/>
                    <a:lumOff val="35000"/>
                  </a:schemeClr>
                </a:solidFill>
              </a:rPr>
              <a:t>Златари”, Главен колектор ІІ десен, „Хаджицонев мост” (Главен колектор І)</a:t>
            </a:r>
            <a:endParaRPr lang="bg-BG" sz="2000" dirty="0" smtClean="0">
              <a:solidFill>
                <a:schemeClr val="tx1">
                  <a:lumMod val="65000"/>
                  <a:lumOff val="35000"/>
                </a:schemeClr>
              </a:solidFill>
            </a:endParaRPr>
          </a:p>
          <a:p>
            <a:pPr marL="342900" lvl="0" indent="-342900">
              <a:spcAft>
                <a:spcPts val="200"/>
              </a:spcAft>
              <a:buFont typeface="Arial" pitchFamily="34" charset="0"/>
              <a:buChar char="•"/>
            </a:pPr>
            <a:r>
              <a:rPr lang="bg-BG" sz="2000" dirty="0" smtClean="0">
                <a:solidFill>
                  <a:schemeClr val="tx1">
                    <a:lumMod val="65000"/>
                    <a:lumOff val="35000"/>
                  </a:schemeClr>
                </a:solidFill>
              </a:rPr>
              <a:t>Рехабилитация </a:t>
            </a:r>
            <a:r>
              <a:rPr lang="bg-BG" sz="2000" dirty="0">
                <a:solidFill>
                  <a:schemeClr val="tx1">
                    <a:lumMod val="65000"/>
                    <a:lumOff val="35000"/>
                  </a:schemeClr>
                </a:solidFill>
              </a:rPr>
              <a:t>на 21,6 км от съществуваща канализационна мрежа на града</a:t>
            </a:r>
          </a:p>
        </p:txBody>
      </p:sp>
    </p:spTree>
    <p:extLst>
      <p:ext uri="{BB962C8B-B14F-4D97-AF65-F5344CB8AC3E}">
        <p14:creationId xmlns:p14="http://schemas.microsoft.com/office/powerpoint/2010/main" val="988848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 5"/>
          <p:cNvSpPr/>
          <p:nvPr/>
        </p:nvSpPr>
        <p:spPr>
          <a:xfrm>
            <a:off x="0" y="0"/>
            <a:ext cx="9144000" cy="1700808"/>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6017" y="100310"/>
            <a:ext cx="380365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авоъгълник 3"/>
          <p:cNvSpPr/>
          <p:nvPr/>
        </p:nvSpPr>
        <p:spPr>
          <a:xfrm>
            <a:off x="254472" y="1772816"/>
            <a:ext cx="8640960" cy="4785926"/>
          </a:xfrm>
          <a:prstGeom prst="rect">
            <a:avLst/>
          </a:prstGeom>
        </p:spPr>
        <p:txBody>
          <a:bodyPr wrap="square">
            <a:spAutoFit/>
          </a:bodyPr>
          <a:lstStyle/>
          <a:p>
            <a:r>
              <a:rPr lang="bg-BG" sz="2000" i="1" u="sng" dirty="0" smtClean="0">
                <a:solidFill>
                  <a:schemeClr val="tx1">
                    <a:lumMod val="65000"/>
                    <a:lumOff val="35000"/>
                  </a:schemeClr>
                </a:solidFill>
              </a:rPr>
              <a:t>Етап </a:t>
            </a:r>
            <a:r>
              <a:rPr lang="bg-BG" sz="2000" i="1" u="sng" dirty="0">
                <a:solidFill>
                  <a:schemeClr val="tx1">
                    <a:lumMod val="65000"/>
                    <a:lumOff val="35000"/>
                  </a:schemeClr>
                </a:solidFill>
              </a:rPr>
              <a:t>1 </a:t>
            </a:r>
            <a:r>
              <a:rPr lang="bg-BG" sz="2000" i="1" dirty="0" smtClean="0">
                <a:solidFill>
                  <a:schemeClr val="tx1">
                    <a:lumMod val="65000"/>
                    <a:lumOff val="35000"/>
                  </a:schemeClr>
                </a:solidFill>
              </a:rPr>
              <a:t>: продължителност 2 г. СМР и 1 г. период на дефекти</a:t>
            </a:r>
            <a:endParaRPr lang="bg-BG" sz="2000" dirty="0">
              <a:solidFill>
                <a:schemeClr val="tx1">
                  <a:lumMod val="65000"/>
                  <a:lumOff val="35000"/>
                </a:schemeClr>
              </a:solidFill>
            </a:endParaRPr>
          </a:p>
          <a:p>
            <a:endParaRPr lang="bg-BG" sz="2000" dirty="0" smtClean="0">
              <a:solidFill>
                <a:schemeClr val="tx1">
                  <a:lumMod val="65000"/>
                  <a:lumOff val="35000"/>
                </a:schemeClr>
              </a:solidFill>
            </a:endParaRPr>
          </a:p>
          <a:p>
            <a:pPr marL="342900" indent="-342900">
              <a:spcBef>
                <a:spcPts val="1200"/>
              </a:spcBef>
              <a:spcAft>
                <a:spcPts val="600"/>
              </a:spcAft>
              <a:buFont typeface="Arial" pitchFamily="34" charset="0"/>
              <a:buChar char="•"/>
            </a:pPr>
            <a:r>
              <a:rPr lang="bg-BG" sz="2000" dirty="0" smtClean="0">
                <a:solidFill>
                  <a:schemeClr val="tx1">
                    <a:lumMod val="65000"/>
                    <a:lumOff val="35000"/>
                  </a:schemeClr>
                </a:solidFill>
              </a:rPr>
              <a:t>рехабилитация водоснабдителна </a:t>
            </a:r>
            <a:r>
              <a:rPr lang="bg-BG" sz="2000" dirty="0">
                <a:solidFill>
                  <a:schemeClr val="tx1">
                    <a:lumMod val="65000"/>
                    <a:lumOff val="35000"/>
                  </a:schemeClr>
                </a:solidFill>
              </a:rPr>
              <a:t>мрежа на жилищни </a:t>
            </a:r>
            <a:r>
              <a:rPr lang="bg-BG" sz="2000" dirty="0" smtClean="0">
                <a:solidFill>
                  <a:schemeClr val="tx1">
                    <a:lumMod val="65000"/>
                    <a:lumOff val="35000"/>
                  </a:schemeClr>
                </a:solidFill>
              </a:rPr>
              <a:t>кв</a:t>
            </a:r>
            <a:r>
              <a:rPr lang="bg-BG" sz="2000" dirty="0" smtClean="0">
                <a:solidFill>
                  <a:schemeClr val="tx1">
                    <a:lumMod val="65000"/>
                    <a:lumOff val="35000"/>
                  </a:schemeClr>
                </a:solidFill>
              </a:rPr>
              <a:t>артали:</a:t>
            </a:r>
            <a:r>
              <a:rPr lang="bg-BG" sz="2000" dirty="0" smtClean="0">
                <a:solidFill>
                  <a:schemeClr val="tx1">
                    <a:lumMod val="65000"/>
                    <a:lumOff val="35000"/>
                  </a:schemeClr>
                </a:solidFill>
              </a:rPr>
              <a:t> Баждар, Варовник, </a:t>
            </a:r>
            <a:r>
              <a:rPr lang="en-US" sz="2000" dirty="0" smtClean="0">
                <a:solidFill>
                  <a:schemeClr val="tx1">
                    <a:lumMod val="65000"/>
                    <a:lumOff val="35000"/>
                  </a:schemeClr>
                </a:solidFill>
              </a:rPr>
              <a:t>VI </a:t>
            </a:r>
            <a:r>
              <a:rPr lang="bg-BG" sz="2000" dirty="0" smtClean="0">
                <a:solidFill>
                  <a:schemeClr val="tx1">
                    <a:lumMod val="65000"/>
                    <a:lumOff val="35000"/>
                  </a:schemeClr>
                </a:solidFill>
              </a:rPr>
              <a:t>Участък, Голо бърдо, Трендафил и Русевци;</a:t>
            </a:r>
            <a:endParaRPr lang="bg-BG" sz="2000" dirty="0" smtClean="0">
              <a:solidFill>
                <a:schemeClr val="tx1">
                  <a:lumMod val="65000"/>
                  <a:lumOff val="35000"/>
                </a:schemeClr>
              </a:solidFill>
            </a:endParaRPr>
          </a:p>
          <a:p>
            <a:pPr marL="342900" indent="-342900">
              <a:spcBef>
                <a:spcPts val="1200"/>
              </a:spcBef>
              <a:spcAft>
                <a:spcPts val="600"/>
              </a:spcAft>
              <a:buFont typeface="Arial" pitchFamily="34" charset="0"/>
              <a:buChar char="•"/>
            </a:pPr>
            <a:r>
              <a:rPr lang="bg-BG" sz="2000" dirty="0">
                <a:solidFill>
                  <a:schemeClr val="tx1">
                    <a:lumMod val="65000"/>
                    <a:lumOff val="35000"/>
                  </a:schemeClr>
                </a:solidFill>
              </a:rPr>
              <a:t>рехабилитация </a:t>
            </a:r>
            <a:r>
              <a:rPr lang="bg-BG" sz="2000" dirty="0" smtClean="0">
                <a:solidFill>
                  <a:schemeClr val="tx1">
                    <a:lumMod val="65000"/>
                    <a:lumOff val="35000"/>
                  </a:schemeClr>
                </a:solidFill>
              </a:rPr>
              <a:t>водоснабдителната </a:t>
            </a:r>
            <a:r>
              <a:rPr lang="bg-BG" sz="2000" dirty="0">
                <a:solidFill>
                  <a:schemeClr val="tx1">
                    <a:lumMod val="65000"/>
                    <a:lumOff val="35000"/>
                  </a:schemeClr>
                </a:solidFill>
              </a:rPr>
              <a:t>мрежа на </a:t>
            </a:r>
            <a:r>
              <a:rPr lang="bg-BG" sz="2000" dirty="0" smtClean="0">
                <a:solidFill>
                  <a:schemeClr val="tx1">
                    <a:lumMod val="65000"/>
                    <a:lumOff val="35000"/>
                  </a:schemeClr>
                </a:solidFill>
              </a:rPr>
              <a:t>кв</a:t>
            </a:r>
            <a:r>
              <a:rPr lang="bg-BG" sz="2000" dirty="0" smtClean="0">
                <a:solidFill>
                  <a:schemeClr val="tx1">
                    <a:lumMod val="65000"/>
                    <a:lumOff val="35000"/>
                  </a:schemeClr>
                </a:solidFill>
              </a:rPr>
              <a:t>. Стефановци-Златари </a:t>
            </a:r>
            <a:r>
              <a:rPr lang="bg-BG" sz="2000" dirty="0">
                <a:solidFill>
                  <a:schemeClr val="tx1">
                    <a:lumMod val="65000"/>
                    <a:lumOff val="35000"/>
                  </a:schemeClr>
                </a:solidFill>
              </a:rPr>
              <a:t>– помпена </a:t>
            </a:r>
            <a:r>
              <a:rPr lang="bg-BG" sz="2000" dirty="0" smtClean="0">
                <a:solidFill>
                  <a:schemeClr val="tx1">
                    <a:lumMod val="65000"/>
                    <a:lumOff val="35000"/>
                  </a:schemeClr>
                </a:solidFill>
              </a:rPr>
              <a:t>станция „Стефановци“, </a:t>
            </a:r>
            <a:r>
              <a:rPr lang="bg-BG" sz="2000" dirty="0">
                <a:solidFill>
                  <a:schemeClr val="tx1">
                    <a:lumMod val="65000"/>
                    <a:lumOff val="35000"/>
                  </a:schemeClr>
                </a:solidFill>
              </a:rPr>
              <a:t>напорен водопровод и резервоар</a:t>
            </a:r>
            <a:r>
              <a:rPr lang="bg-BG" sz="2000" dirty="0" smtClean="0">
                <a:solidFill>
                  <a:schemeClr val="tx1">
                    <a:lumMod val="65000"/>
                    <a:lumOff val="35000"/>
                  </a:schemeClr>
                </a:solidFill>
              </a:rPr>
              <a:t>;</a:t>
            </a:r>
            <a:endParaRPr lang="bg-BG" sz="2000" dirty="0" smtClean="0">
              <a:solidFill>
                <a:schemeClr val="tx1">
                  <a:lumMod val="65000"/>
                  <a:lumOff val="35000"/>
                </a:schemeClr>
              </a:solidFill>
            </a:endParaRPr>
          </a:p>
          <a:p>
            <a:pPr marL="342900" indent="-342900">
              <a:spcBef>
                <a:spcPts val="1200"/>
              </a:spcBef>
              <a:spcAft>
                <a:spcPts val="600"/>
              </a:spcAft>
              <a:buFont typeface="Arial" pitchFamily="34" charset="0"/>
              <a:buChar char="•"/>
            </a:pPr>
            <a:r>
              <a:rPr lang="bg-BG" sz="2000" dirty="0" smtClean="0">
                <a:solidFill>
                  <a:schemeClr val="tx1">
                    <a:lumMod val="65000"/>
                    <a:lumOff val="35000"/>
                  </a:schemeClr>
                </a:solidFill>
              </a:rPr>
              <a:t>рехабилитация </a:t>
            </a:r>
            <a:r>
              <a:rPr lang="bg-BG" sz="2000" dirty="0">
                <a:solidFill>
                  <a:schemeClr val="tx1">
                    <a:lumMod val="65000"/>
                    <a:lumOff val="35000"/>
                  </a:schemeClr>
                </a:solidFill>
              </a:rPr>
              <a:t>на помпени </a:t>
            </a:r>
            <a:r>
              <a:rPr lang="bg-BG" sz="2000" dirty="0" smtClean="0">
                <a:solidFill>
                  <a:schemeClr val="tx1">
                    <a:lumMod val="65000"/>
                    <a:lumOff val="35000"/>
                  </a:schemeClr>
                </a:solidFill>
              </a:rPr>
              <a:t>станции Баждар, Тончевци и Гачевци;</a:t>
            </a:r>
            <a:endParaRPr lang="bg-BG" sz="2000" dirty="0" smtClean="0">
              <a:solidFill>
                <a:schemeClr val="tx1">
                  <a:lumMod val="65000"/>
                  <a:lumOff val="35000"/>
                </a:schemeClr>
              </a:solidFill>
            </a:endParaRPr>
          </a:p>
          <a:p>
            <a:pPr marL="342900" indent="-342900">
              <a:spcBef>
                <a:spcPts val="1200"/>
              </a:spcBef>
              <a:spcAft>
                <a:spcPts val="600"/>
              </a:spcAft>
              <a:buFont typeface="Arial" pitchFamily="34" charset="0"/>
              <a:buChar char="•"/>
            </a:pPr>
            <a:r>
              <a:rPr lang="bg-BG" sz="2000" dirty="0" smtClean="0">
                <a:solidFill>
                  <a:schemeClr val="tx1">
                    <a:lumMod val="65000"/>
                    <a:lumOff val="35000"/>
                  </a:schemeClr>
                </a:solidFill>
              </a:rPr>
              <a:t>рехабилитация </a:t>
            </a:r>
            <a:r>
              <a:rPr lang="bg-BG" sz="2000" dirty="0">
                <a:solidFill>
                  <a:schemeClr val="tx1">
                    <a:lumMod val="65000"/>
                    <a:lumOff val="35000"/>
                  </a:schemeClr>
                </a:solidFill>
              </a:rPr>
              <a:t>на дерета </a:t>
            </a:r>
            <a:r>
              <a:rPr lang="bg-BG" sz="2000" dirty="0" smtClean="0">
                <a:solidFill>
                  <a:schemeClr val="tx1">
                    <a:lumMod val="65000"/>
                    <a:lumOff val="35000"/>
                  </a:schemeClr>
                </a:solidFill>
              </a:rPr>
              <a:t>– „Пазара“, „Топлика“ и „Хлебозавод“;</a:t>
            </a:r>
            <a:endParaRPr lang="bg-BG" sz="2000" dirty="0" smtClean="0">
              <a:solidFill>
                <a:schemeClr val="tx1">
                  <a:lumMod val="65000"/>
                  <a:lumOff val="35000"/>
                </a:schemeClr>
              </a:solidFill>
            </a:endParaRPr>
          </a:p>
          <a:p>
            <a:pPr marL="342900" indent="-342900">
              <a:spcBef>
                <a:spcPts val="1200"/>
              </a:spcBef>
              <a:spcAft>
                <a:spcPts val="600"/>
              </a:spcAft>
              <a:buFont typeface="Arial" pitchFamily="34" charset="0"/>
              <a:buChar char="•"/>
            </a:pPr>
            <a:r>
              <a:rPr lang="bg-BG" sz="2000" dirty="0" smtClean="0">
                <a:solidFill>
                  <a:schemeClr val="tx1">
                    <a:lumMod val="65000"/>
                    <a:lumOff val="35000"/>
                  </a:schemeClr>
                </a:solidFill>
              </a:rPr>
              <a:t>рехабилитация </a:t>
            </a:r>
            <a:r>
              <a:rPr lang="bg-BG" sz="2000" dirty="0">
                <a:solidFill>
                  <a:schemeClr val="tx1">
                    <a:lumMod val="65000"/>
                    <a:lumOff val="35000"/>
                  </a:schemeClr>
                </a:solidFill>
              </a:rPr>
              <a:t>на канализационна мрежа </a:t>
            </a:r>
            <a:r>
              <a:rPr lang="bg-BG" sz="2000" dirty="0" smtClean="0">
                <a:solidFill>
                  <a:schemeClr val="tx1">
                    <a:lumMod val="65000"/>
                    <a:lumOff val="35000"/>
                  </a:schemeClr>
                </a:solidFill>
              </a:rPr>
              <a:t>кв</a:t>
            </a:r>
            <a:r>
              <a:rPr lang="bg-BG" sz="2000" dirty="0" smtClean="0">
                <a:solidFill>
                  <a:schemeClr val="tx1">
                    <a:lumMod val="65000"/>
                    <a:lumOff val="35000"/>
                  </a:schemeClr>
                </a:solidFill>
              </a:rPr>
              <a:t>. Голо бърдо и </a:t>
            </a:r>
            <a:r>
              <a:rPr lang="en-US" sz="2000" dirty="0" smtClean="0">
                <a:solidFill>
                  <a:schemeClr val="tx1">
                    <a:lumMod val="65000"/>
                    <a:lumOff val="35000"/>
                  </a:schemeClr>
                </a:solidFill>
              </a:rPr>
              <a:t>VI </a:t>
            </a:r>
            <a:r>
              <a:rPr lang="bg-BG" sz="2000" dirty="0" smtClean="0">
                <a:solidFill>
                  <a:schemeClr val="tx1">
                    <a:lumMod val="65000"/>
                    <a:lumOff val="35000"/>
                  </a:schemeClr>
                </a:solidFill>
              </a:rPr>
              <a:t>У</a:t>
            </a:r>
            <a:r>
              <a:rPr lang="bg-BG" sz="2000" dirty="0" smtClean="0">
                <a:solidFill>
                  <a:schemeClr val="tx1">
                    <a:lumMod val="65000"/>
                    <a:lumOff val="35000"/>
                  </a:schemeClr>
                </a:solidFill>
              </a:rPr>
              <a:t>частък</a:t>
            </a:r>
            <a:r>
              <a:rPr lang="bg-BG" sz="2000" cap="all" dirty="0" smtClean="0">
                <a:solidFill>
                  <a:schemeClr val="tx1">
                    <a:lumMod val="65000"/>
                    <a:lumOff val="35000"/>
                  </a:schemeClr>
                </a:solidFill>
              </a:rPr>
              <a:t>;</a:t>
            </a:r>
            <a:endParaRPr lang="bg-BG" sz="2000" dirty="0" smtClean="0">
              <a:solidFill>
                <a:schemeClr val="tx1">
                  <a:lumMod val="65000"/>
                  <a:lumOff val="35000"/>
                </a:schemeClr>
              </a:solidFill>
            </a:endParaRPr>
          </a:p>
          <a:p>
            <a:pPr marL="342900" indent="-342900">
              <a:spcBef>
                <a:spcPts val="1200"/>
              </a:spcBef>
              <a:spcAft>
                <a:spcPts val="600"/>
              </a:spcAft>
              <a:buFont typeface="Arial" pitchFamily="34" charset="0"/>
              <a:buChar char="•"/>
            </a:pPr>
            <a:r>
              <a:rPr lang="bg-BG" sz="2000" dirty="0" smtClean="0">
                <a:solidFill>
                  <a:schemeClr val="tx1">
                    <a:lumMod val="65000"/>
                    <a:lumOff val="35000"/>
                  </a:schemeClr>
                </a:solidFill>
              </a:rPr>
              <a:t>разширяване </a:t>
            </a:r>
            <a:r>
              <a:rPr lang="bg-BG" sz="2000" dirty="0">
                <a:solidFill>
                  <a:schemeClr val="tx1">
                    <a:lumMod val="65000"/>
                    <a:lumOff val="35000"/>
                  </a:schemeClr>
                </a:solidFill>
              </a:rPr>
              <a:t>на канализационна мрежа </a:t>
            </a:r>
            <a:r>
              <a:rPr lang="bg-BG" sz="2000" dirty="0" smtClean="0">
                <a:solidFill>
                  <a:schemeClr val="tx1">
                    <a:lumMod val="65000"/>
                    <a:lumOff val="35000"/>
                  </a:schemeClr>
                </a:solidFill>
              </a:rPr>
              <a:t>кв</a:t>
            </a:r>
            <a:r>
              <a:rPr lang="bg-BG" sz="2000" dirty="0" smtClean="0">
                <a:solidFill>
                  <a:schemeClr val="tx1">
                    <a:lumMod val="65000"/>
                    <a:lumOff val="35000"/>
                  </a:schemeClr>
                </a:solidFill>
              </a:rPr>
              <a:t>. Стефановци – Златари, Главен  колектор </a:t>
            </a:r>
            <a:r>
              <a:rPr lang="en-US" sz="2000" dirty="0" smtClean="0">
                <a:solidFill>
                  <a:schemeClr val="tx1">
                    <a:lumMod val="65000"/>
                    <a:lumOff val="35000"/>
                  </a:schemeClr>
                </a:solidFill>
              </a:rPr>
              <a:t>II </a:t>
            </a:r>
            <a:r>
              <a:rPr lang="bg-BG" sz="2000" dirty="0" smtClean="0">
                <a:solidFill>
                  <a:schemeClr val="tx1">
                    <a:lumMod val="65000"/>
                    <a:lumOff val="35000"/>
                  </a:schemeClr>
                </a:solidFill>
              </a:rPr>
              <a:t>десен до ПС</a:t>
            </a:r>
            <a:r>
              <a:rPr lang="bg-BG" sz="2000" cap="all" dirty="0" smtClean="0">
                <a:solidFill>
                  <a:schemeClr val="tx1">
                    <a:lumMod val="65000"/>
                    <a:lumOff val="35000"/>
                  </a:schemeClr>
                </a:solidFill>
              </a:rPr>
              <a:t>.</a:t>
            </a:r>
            <a:endParaRPr lang="bg-BG" sz="2000" dirty="0">
              <a:solidFill>
                <a:schemeClr val="tx1">
                  <a:lumMod val="65000"/>
                  <a:lumOff val="35000"/>
                </a:schemeClr>
              </a:solidFill>
            </a:endParaRPr>
          </a:p>
        </p:txBody>
      </p:sp>
      <p:sp>
        <p:nvSpPr>
          <p:cNvPr id="5" name="Заглавие 2"/>
          <p:cNvSpPr txBox="1">
            <a:spLocks/>
          </p:cNvSpPr>
          <p:nvPr/>
        </p:nvSpPr>
        <p:spPr>
          <a:xfrm>
            <a:off x="35496" y="5578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g-BG" dirty="0" smtClean="0"/>
              <a:t> </a:t>
            </a:r>
            <a:r>
              <a:rPr lang="en-US" dirty="0" smtClean="0"/>
              <a:t> </a:t>
            </a:r>
            <a:r>
              <a:rPr lang="bg-BG" sz="3200" dirty="0" smtClean="0">
                <a:solidFill>
                  <a:schemeClr val="bg1"/>
                </a:solidFill>
              </a:rPr>
              <a:t>Етапи </a:t>
            </a:r>
            <a:r>
              <a:rPr lang="bg-BG" sz="3200" dirty="0" smtClean="0">
                <a:solidFill>
                  <a:schemeClr val="bg1"/>
                </a:solidFill>
              </a:rPr>
              <a:t>на СМР линейна част</a:t>
            </a:r>
            <a:endParaRPr lang="en-US" sz="3200" dirty="0">
              <a:solidFill>
                <a:schemeClr val="bg1"/>
              </a:solidFill>
            </a:endParaRPr>
          </a:p>
        </p:txBody>
      </p:sp>
    </p:spTree>
    <p:extLst>
      <p:ext uri="{BB962C8B-B14F-4D97-AF65-F5344CB8AC3E}">
        <p14:creationId xmlns:p14="http://schemas.microsoft.com/office/powerpoint/2010/main" val="2671150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роцес 1"/>
          <p:cNvSpPr/>
          <p:nvPr/>
        </p:nvSpPr>
        <p:spPr>
          <a:xfrm>
            <a:off x="0" y="-27384"/>
            <a:ext cx="9144000" cy="1700808"/>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00310"/>
            <a:ext cx="380365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лавие 2"/>
          <p:cNvSpPr txBox="1">
            <a:spLocks/>
          </p:cNvSpPr>
          <p:nvPr/>
        </p:nvSpPr>
        <p:spPr>
          <a:xfrm>
            <a:off x="35496" y="5578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g-BG" dirty="0" smtClean="0"/>
              <a:t>   </a:t>
            </a:r>
            <a:r>
              <a:rPr lang="bg-BG" sz="3200" dirty="0" smtClean="0">
                <a:solidFill>
                  <a:schemeClr val="bg1"/>
                </a:solidFill>
              </a:rPr>
              <a:t>Етапи </a:t>
            </a:r>
            <a:r>
              <a:rPr lang="bg-BG" sz="3200" dirty="0" smtClean="0">
                <a:solidFill>
                  <a:schemeClr val="bg1"/>
                </a:solidFill>
              </a:rPr>
              <a:t>на СМР линейна част</a:t>
            </a:r>
            <a:endParaRPr lang="en-US" sz="3200" dirty="0">
              <a:solidFill>
                <a:schemeClr val="bg1"/>
              </a:solidFill>
            </a:endParaRPr>
          </a:p>
        </p:txBody>
      </p:sp>
      <p:sp>
        <p:nvSpPr>
          <p:cNvPr id="5" name="Правоъгълник 4"/>
          <p:cNvSpPr/>
          <p:nvPr/>
        </p:nvSpPr>
        <p:spPr>
          <a:xfrm>
            <a:off x="395536" y="2060848"/>
            <a:ext cx="8496944" cy="3400931"/>
          </a:xfrm>
          <a:prstGeom prst="rect">
            <a:avLst/>
          </a:prstGeom>
        </p:spPr>
        <p:txBody>
          <a:bodyPr wrap="square">
            <a:spAutoFit/>
          </a:bodyPr>
          <a:lstStyle/>
          <a:p>
            <a:r>
              <a:rPr lang="bg-BG" sz="2000" i="1" u="sng" dirty="0">
                <a:solidFill>
                  <a:schemeClr val="tx1">
                    <a:lumMod val="65000"/>
                    <a:lumOff val="35000"/>
                  </a:schemeClr>
                </a:solidFill>
              </a:rPr>
              <a:t>Етап </a:t>
            </a:r>
            <a:r>
              <a:rPr lang="bg-BG" sz="2000" i="1" u="sng" dirty="0" smtClean="0">
                <a:solidFill>
                  <a:schemeClr val="tx1">
                    <a:lumMod val="65000"/>
                    <a:lumOff val="35000"/>
                  </a:schemeClr>
                </a:solidFill>
              </a:rPr>
              <a:t>2</a:t>
            </a:r>
            <a:r>
              <a:rPr lang="bg-BG" sz="2000" i="1" dirty="0" smtClean="0">
                <a:solidFill>
                  <a:schemeClr val="tx1">
                    <a:lumMod val="65000"/>
                    <a:lumOff val="35000"/>
                  </a:schemeClr>
                </a:solidFill>
              </a:rPr>
              <a:t>: </a:t>
            </a:r>
            <a:r>
              <a:rPr lang="bg-BG" sz="2000" i="1" dirty="0">
                <a:solidFill>
                  <a:schemeClr val="tx1">
                    <a:lumMod val="65000"/>
                    <a:lumOff val="35000"/>
                  </a:schemeClr>
                </a:solidFill>
              </a:rPr>
              <a:t>продължителност 2 г. СМР и 1 г. период на дефекти</a:t>
            </a:r>
            <a:endParaRPr lang="bg-BG" sz="2000" dirty="0">
              <a:solidFill>
                <a:schemeClr val="tx1">
                  <a:lumMod val="65000"/>
                  <a:lumOff val="35000"/>
                </a:schemeClr>
              </a:solidFill>
            </a:endParaRPr>
          </a:p>
          <a:p>
            <a:endParaRPr lang="bg-BG" sz="2000" dirty="0" smtClean="0">
              <a:solidFill>
                <a:schemeClr val="tx1">
                  <a:lumMod val="65000"/>
                  <a:lumOff val="35000"/>
                </a:schemeClr>
              </a:solidFill>
            </a:endParaRPr>
          </a:p>
          <a:p>
            <a:pPr marL="342900" indent="-342900">
              <a:spcBef>
                <a:spcPts val="1800"/>
              </a:spcBef>
              <a:spcAft>
                <a:spcPts val="600"/>
              </a:spcAft>
              <a:buFont typeface="Arial" pitchFamily="34" charset="0"/>
              <a:buChar char="•"/>
            </a:pPr>
            <a:r>
              <a:rPr lang="bg-BG" sz="2000" dirty="0" smtClean="0">
                <a:solidFill>
                  <a:schemeClr val="tx1">
                    <a:lumMod val="65000"/>
                    <a:lumOff val="35000"/>
                  </a:schemeClr>
                </a:solidFill>
              </a:rPr>
              <a:t>рехабилитация </a:t>
            </a:r>
            <a:r>
              <a:rPr lang="bg-BG" sz="2000" dirty="0">
                <a:solidFill>
                  <a:schemeClr val="tx1">
                    <a:lumMod val="65000"/>
                    <a:lumOff val="35000"/>
                  </a:schemeClr>
                </a:solidFill>
              </a:rPr>
              <a:t>на водоснабдителна мрежа </a:t>
            </a:r>
            <a:r>
              <a:rPr lang="bg-BG" sz="2000" dirty="0" smtClean="0">
                <a:solidFill>
                  <a:schemeClr val="tx1">
                    <a:lumMod val="65000"/>
                    <a:lumOff val="35000"/>
                  </a:schemeClr>
                </a:solidFill>
              </a:rPr>
              <a:t>на</a:t>
            </a:r>
            <a:r>
              <a:rPr lang="en-US" sz="2000" dirty="0" smtClean="0">
                <a:solidFill>
                  <a:schemeClr val="tx1">
                    <a:lumMod val="65000"/>
                    <a:lumOff val="35000"/>
                  </a:schemeClr>
                </a:solidFill>
              </a:rPr>
              <a:t> </a:t>
            </a:r>
            <a:r>
              <a:rPr lang="bg-BG" sz="2000" dirty="0" smtClean="0">
                <a:solidFill>
                  <a:schemeClr val="tx1">
                    <a:lumMod val="65000"/>
                    <a:lumOff val="35000"/>
                  </a:schemeClr>
                </a:solidFill>
              </a:rPr>
              <a:t>Централна градска част, Камъка и Лъката</a:t>
            </a:r>
            <a:r>
              <a:rPr lang="bg-BG" sz="2000" dirty="0" smtClean="0">
                <a:solidFill>
                  <a:schemeClr val="tx1">
                    <a:lumMod val="65000"/>
                    <a:lumOff val="35000"/>
                  </a:schemeClr>
                </a:solidFill>
              </a:rPr>
              <a:t>;</a:t>
            </a:r>
            <a:endParaRPr lang="bg-BG" sz="2000" dirty="0" smtClean="0">
              <a:solidFill>
                <a:schemeClr val="tx1">
                  <a:lumMod val="65000"/>
                  <a:lumOff val="35000"/>
                </a:schemeClr>
              </a:solidFill>
            </a:endParaRPr>
          </a:p>
          <a:p>
            <a:pPr marL="342900" indent="-342900">
              <a:spcBef>
                <a:spcPts val="1800"/>
              </a:spcBef>
              <a:spcAft>
                <a:spcPts val="600"/>
              </a:spcAft>
              <a:buFont typeface="Arial" pitchFamily="34" charset="0"/>
              <a:buChar char="•"/>
            </a:pPr>
            <a:r>
              <a:rPr lang="bg-BG" sz="2000" dirty="0" smtClean="0">
                <a:solidFill>
                  <a:schemeClr val="tx1">
                    <a:lumMod val="65000"/>
                    <a:lumOff val="35000"/>
                  </a:schemeClr>
                </a:solidFill>
              </a:rPr>
              <a:t>рехабилитация </a:t>
            </a:r>
            <a:r>
              <a:rPr lang="bg-BG" sz="2000" dirty="0">
                <a:solidFill>
                  <a:schemeClr val="tx1">
                    <a:lumMod val="65000"/>
                    <a:lumOff val="35000"/>
                  </a:schemeClr>
                </a:solidFill>
              </a:rPr>
              <a:t>на помпена </a:t>
            </a:r>
            <a:r>
              <a:rPr lang="bg-BG" sz="2000" dirty="0" smtClean="0">
                <a:solidFill>
                  <a:schemeClr val="tx1">
                    <a:lumMod val="65000"/>
                    <a:lumOff val="35000"/>
                  </a:schemeClr>
                </a:solidFill>
              </a:rPr>
              <a:t>станция Петкова нива (Камъка);</a:t>
            </a:r>
            <a:endParaRPr lang="bg-BG" sz="2000" dirty="0" smtClean="0">
              <a:solidFill>
                <a:schemeClr val="tx1">
                  <a:lumMod val="65000"/>
                  <a:lumOff val="35000"/>
                </a:schemeClr>
              </a:solidFill>
            </a:endParaRPr>
          </a:p>
          <a:p>
            <a:pPr marL="342900" indent="-342900">
              <a:spcBef>
                <a:spcPts val="1800"/>
              </a:spcBef>
              <a:spcAft>
                <a:spcPts val="600"/>
              </a:spcAft>
              <a:buFont typeface="Arial" pitchFamily="34" charset="0"/>
              <a:buChar char="•"/>
            </a:pPr>
            <a:r>
              <a:rPr lang="bg-BG" sz="2000" dirty="0" smtClean="0">
                <a:solidFill>
                  <a:schemeClr val="tx1">
                    <a:lumMod val="65000"/>
                    <a:lumOff val="35000"/>
                  </a:schemeClr>
                </a:solidFill>
              </a:rPr>
              <a:t>рехабилитация </a:t>
            </a:r>
            <a:r>
              <a:rPr lang="bg-BG" sz="2000" dirty="0">
                <a:solidFill>
                  <a:schemeClr val="tx1">
                    <a:lumMod val="65000"/>
                    <a:lumOff val="35000"/>
                  </a:schemeClr>
                </a:solidFill>
              </a:rPr>
              <a:t>на </a:t>
            </a:r>
            <a:r>
              <a:rPr lang="bg-BG" sz="2000" dirty="0" smtClean="0">
                <a:solidFill>
                  <a:schemeClr val="tx1">
                    <a:lumMod val="65000"/>
                    <a:lumOff val="35000"/>
                  </a:schemeClr>
                </a:solidFill>
              </a:rPr>
              <a:t>дере ХЕИ</a:t>
            </a:r>
            <a:r>
              <a:rPr lang="bg-BG" sz="2000" cap="all" dirty="0" smtClean="0">
                <a:solidFill>
                  <a:schemeClr val="tx1">
                    <a:lumMod val="65000"/>
                    <a:lumOff val="35000"/>
                  </a:schemeClr>
                </a:solidFill>
              </a:rPr>
              <a:t>;</a:t>
            </a:r>
            <a:endParaRPr lang="bg-BG" sz="2000" dirty="0" smtClean="0">
              <a:solidFill>
                <a:schemeClr val="tx1">
                  <a:lumMod val="65000"/>
                  <a:lumOff val="35000"/>
                </a:schemeClr>
              </a:solidFill>
            </a:endParaRPr>
          </a:p>
          <a:p>
            <a:pPr marL="342900" indent="-342900">
              <a:spcBef>
                <a:spcPts val="1800"/>
              </a:spcBef>
              <a:spcAft>
                <a:spcPts val="600"/>
              </a:spcAft>
              <a:buFont typeface="Arial" pitchFamily="34" charset="0"/>
              <a:buChar char="•"/>
            </a:pPr>
            <a:r>
              <a:rPr lang="bg-BG" sz="2000" dirty="0" smtClean="0">
                <a:solidFill>
                  <a:schemeClr val="tx1">
                    <a:lumMod val="65000"/>
                    <a:lumOff val="35000"/>
                  </a:schemeClr>
                </a:solidFill>
              </a:rPr>
              <a:t>рехабилитация </a:t>
            </a:r>
            <a:r>
              <a:rPr lang="bg-BG" sz="2000" dirty="0">
                <a:solidFill>
                  <a:schemeClr val="tx1">
                    <a:lumMod val="65000"/>
                    <a:lumOff val="35000"/>
                  </a:schemeClr>
                </a:solidFill>
              </a:rPr>
              <a:t>на канализационна мрежа </a:t>
            </a:r>
            <a:r>
              <a:rPr lang="bg-BG" sz="2000" dirty="0">
                <a:solidFill>
                  <a:schemeClr val="tx1">
                    <a:lumMod val="65000"/>
                    <a:lumOff val="35000"/>
                  </a:schemeClr>
                </a:solidFill>
              </a:rPr>
              <a:t>на Централна градска </a:t>
            </a:r>
            <a:r>
              <a:rPr lang="bg-BG" sz="2000" dirty="0" smtClean="0">
                <a:solidFill>
                  <a:schemeClr val="tx1">
                    <a:lumMod val="65000"/>
                    <a:lumOff val="35000"/>
                  </a:schemeClr>
                </a:solidFill>
              </a:rPr>
              <a:t>част</a:t>
            </a:r>
            <a:r>
              <a:rPr lang="bg-BG" sz="2000" dirty="0" smtClean="0">
                <a:solidFill>
                  <a:schemeClr val="tx1">
                    <a:lumMod val="65000"/>
                    <a:lumOff val="35000"/>
                  </a:schemeClr>
                </a:solidFill>
              </a:rPr>
              <a:t>.</a:t>
            </a:r>
            <a:endParaRPr lang="bg-BG" sz="2000" dirty="0">
              <a:solidFill>
                <a:schemeClr val="tx1">
                  <a:lumMod val="65000"/>
                  <a:lumOff val="35000"/>
                </a:schemeClr>
              </a:solidFill>
            </a:endParaRPr>
          </a:p>
        </p:txBody>
      </p:sp>
    </p:spTree>
    <p:extLst>
      <p:ext uri="{BB962C8B-B14F-4D97-AF65-F5344CB8AC3E}">
        <p14:creationId xmlns:p14="http://schemas.microsoft.com/office/powerpoint/2010/main" val="1337690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роцес 1"/>
          <p:cNvSpPr/>
          <p:nvPr/>
        </p:nvSpPr>
        <p:spPr>
          <a:xfrm>
            <a:off x="0" y="-27384"/>
            <a:ext cx="9144000" cy="1700808"/>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00310"/>
            <a:ext cx="380365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лавие 2"/>
          <p:cNvSpPr txBox="1">
            <a:spLocks/>
          </p:cNvSpPr>
          <p:nvPr/>
        </p:nvSpPr>
        <p:spPr>
          <a:xfrm>
            <a:off x="35496" y="5578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g-BG" dirty="0" smtClean="0"/>
              <a:t>   </a:t>
            </a:r>
            <a:r>
              <a:rPr lang="bg-BG" sz="3200" dirty="0" smtClean="0">
                <a:solidFill>
                  <a:schemeClr val="bg1"/>
                </a:solidFill>
              </a:rPr>
              <a:t>Етапи </a:t>
            </a:r>
            <a:r>
              <a:rPr lang="bg-BG" sz="3200" dirty="0" smtClean="0">
                <a:solidFill>
                  <a:schemeClr val="bg1"/>
                </a:solidFill>
              </a:rPr>
              <a:t>на СМР линейна част</a:t>
            </a:r>
            <a:endParaRPr lang="en-US" sz="3200" dirty="0">
              <a:solidFill>
                <a:schemeClr val="bg1"/>
              </a:solidFill>
            </a:endParaRPr>
          </a:p>
        </p:txBody>
      </p:sp>
      <p:sp>
        <p:nvSpPr>
          <p:cNvPr id="5" name="Правоъгълник 4"/>
          <p:cNvSpPr/>
          <p:nvPr/>
        </p:nvSpPr>
        <p:spPr>
          <a:xfrm>
            <a:off x="467544" y="2204864"/>
            <a:ext cx="8352928" cy="3939540"/>
          </a:xfrm>
          <a:prstGeom prst="rect">
            <a:avLst/>
          </a:prstGeom>
        </p:spPr>
        <p:txBody>
          <a:bodyPr wrap="square">
            <a:spAutoFit/>
          </a:bodyPr>
          <a:lstStyle/>
          <a:p>
            <a:r>
              <a:rPr lang="bg-BG" sz="2000" i="1" u="sng" dirty="0">
                <a:solidFill>
                  <a:schemeClr val="tx1">
                    <a:lumMod val="65000"/>
                    <a:lumOff val="35000"/>
                  </a:schemeClr>
                </a:solidFill>
              </a:rPr>
              <a:t>Етап </a:t>
            </a:r>
            <a:r>
              <a:rPr lang="bg-BG" sz="2000" i="1" u="sng" dirty="0" smtClean="0">
                <a:solidFill>
                  <a:schemeClr val="tx1">
                    <a:lumMod val="65000"/>
                    <a:lumOff val="35000"/>
                  </a:schemeClr>
                </a:solidFill>
              </a:rPr>
              <a:t>3 </a:t>
            </a:r>
            <a:r>
              <a:rPr lang="bg-BG" sz="2000" i="1" dirty="0">
                <a:solidFill>
                  <a:schemeClr val="tx1">
                    <a:lumMod val="65000"/>
                    <a:lumOff val="35000"/>
                  </a:schemeClr>
                </a:solidFill>
              </a:rPr>
              <a:t>: продължителност 2 г. СМР и 1 г. период на дефекти</a:t>
            </a:r>
            <a:endParaRPr lang="bg-BG" sz="2000" dirty="0">
              <a:solidFill>
                <a:schemeClr val="tx1">
                  <a:lumMod val="65000"/>
                  <a:lumOff val="35000"/>
                </a:schemeClr>
              </a:solidFill>
            </a:endParaRPr>
          </a:p>
          <a:p>
            <a:endParaRPr lang="bg-BG" sz="2000" dirty="0" smtClean="0">
              <a:solidFill>
                <a:schemeClr val="tx1">
                  <a:lumMod val="65000"/>
                  <a:lumOff val="35000"/>
                </a:schemeClr>
              </a:solidFill>
            </a:endParaRPr>
          </a:p>
          <a:p>
            <a:pPr marL="342900" indent="-342900">
              <a:spcBef>
                <a:spcPts val="1200"/>
              </a:spcBef>
              <a:spcAft>
                <a:spcPts val="1200"/>
              </a:spcAft>
              <a:buFont typeface="Arial" pitchFamily="34" charset="0"/>
              <a:buChar char="•"/>
            </a:pPr>
            <a:r>
              <a:rPr lang="bg-BG" sz="2000" dirty="0" smtClean="0">
                <a:solidFill>
                  <a:schemeClr val="tx1">
                    <a:lumMod val="65000"/>
                    <a:lumOff val="35000"/>
                  </a:schemeClr>
                </a:solidFill>
              </a:rPr>
              <a:t>рехабилитация </a:t>
            </a:r>
            <a:r>
              <a:rPr lang="bg-BG" sz="2000" dirty="0">
                <a:solidFill>
                  <a:schemeClr val="tx1">
                    <a:lumMod val="65000"/>
                    <a:lumOff val="35000"/>
                  </a:schemeClr>
                </a:solidFill>
              </a:rPr>
              <a:t>на водоснабдителна мрежа на </a:t>
            </a:r>
            <a:r>
              <a:rPr lang="bg-BG" sz="2000" dirty="0" smtClean="0">
                <a:solidFill>
                  <a:schemeClr val="tx1">
                    <a:lumMod val="65000"/>
                    <a:lumOff val="35000"/>
                  </a:schemeClr>
                </a:solidFill>
              </a:rPr>
              <a:t>кв</a:t>
            </a:r>
            <a:r>
              <a:rPr lang="bg-BG" sz="2000" dirty="0" smtClean="0">
                <a:solidFill>
                  <a:schemeClr val="tx1">
                    <a:lumMod val="65000"/>
                    <a:lumOff val="35000"/>
                  </a:schemeClr>
                </a:solidFill>
              </a:rPr>
              <a:t>. Радичевец, Йонковото, Любово, Беленци, главен клон от ПСПВ;</a:t>
            </a:r>
            <a:endParaRPr lang="bg-BG" sz="2000" dirty="0">
              <a:solidFill>
                <a:schemeClr val="tx1">
                  <a:lumMod val="65000"/>
                  <a:lumOff val="35000"/>
                </a:schemeClr>
              </a:solidFill>
            </a:endParaRPr>
          </a:p>
          <a:p>
            <a:pPr marL="342900" indent="-342900">
              <a:spcBef>
                <a:spcPts val="1200"/>
              </a:spcBef>
              <a:spcAft>
                <a:spcPts val="1200"/>
              </a:spcAft>
              <a:buFont typeface="Arial" pitchFamily="34" charset="0"/>
              <a:buChar char="•"/>
            </a:pPr>
            <a:r>
              <a:rPr lang="bg-BG" sz="2000" dirty="0">
                <a:solidFill>
                  <a:schemeClr val="tx1">
                    <a:lumMod val="65000"/>
                    <a:lumOff val="35000"/>
                  </a:schemeClr>
                </a:solidFill>
              </a:rPr>
              <a:t>рехабилитация на </a:t>
            </a:r>
            <a:r>
              <a:rPr lang="bg-BG" sz="2000" dirty="0" smtClean="0">
                <a:solidFill>
                  <a:schemeClr val="tx1">
                    <a:lumMod val="65000"/>
                    <a:lumOff val="35000"/>
                  </a:schemeClr>
                </a:solidFill>
              </a:rPr>
              <a:t>дерета Вик, Маркотея, Бялката, Хаджицонев мост и Стадион;</a:t>
            </a:r>
            <a:endParaRPr lang="bg-BG" sz="2000" dirty="0" smtClean="0">
              <a:solidFill>
                <a:schemeClr val="tx1">
                  <a:lumMod val="65000"/>
                  <a:lumOff val="35000"/>
                </a:schemeClr>
              </a:solidFill>
            </a:endParaRPr>
          </a:p>
          <a:p>
            <a:pPr marL="342900" indent="-342900">
              <a:spcBef>
                <a:spcPts val="1200"/>
              </a:spcBef>
              <a:spcAft>
                <a:spcPts val="1200"/>
              </a:spcAft>
              <a:buFont typeface="Arial" pitchFamily="34" charset="0"/>
              <a:buChar char="•"/>
            </a:pPr>
            <a:r>
              <a:rPr lang="bg-BG" sz="2000" dirty="0" smtClean="0">
                <a:solidFill>
                  <a:schemeClr val="tx1">
                    <a:lumMod val="65000"/>
                    <a:lumOff val="35000"/>
                  </a:schemeClr>
                </a:solidFill>
              </a:rPr>
              <a:t>рехабилитация </a:t>
            </a:r>
            <a:r>
              <a:rPr lang="bg-BG" sz="2000" dirty="0">
                <a:solidFill>
                  <a:schemeClr val="tx1">
                    <a:lumMod val="65000"/>
                    <a:lumOff val="35000"/>
                  </a:schemeClr>
                </a:solidFill>
              </a:rPr>
              <a:t>на канализационна мрежа на </a:t>
            </a:r>
            <a:r>
              <a:rPr lang="bg-BG" sz="2000" dirty="0" smtClean="0">
                <a:solidFill>
                  <a:schemeClr val="tx1">
                    <a:lumMod val="65000"/>
                    <a:lumOff val="35000"/>
                  </a:schemeClr>
                </a:solidFill>
              </a:rPr>
              <a:t>кв</a:t>
            </a:r>
            <a:r>
              <a:rPr lang="bg-BG" sz="2000" dirty="0" smtClean="0">
                <a:solidFill>
                  <a:schemeClr val="tx1">
                    <a:lumMod val="65000"/>
                    <a:lumOff val="35000"/>
                  </a:schemeClr>
                </a:solidFill>
              </a:rPr>
              <a:t>. Радичевец</a:t>
            </a:r>
            <a:r>
              <a:rPr lang="bg-BG" sz="2000" cap="all" dirty="0" smtClean="0">
                <a:solidFill>
                  <a:schemeClr val="tx1">
                    <a:lumMod val="65000"/>
                    <a:lumOff val="35000"/>
                  </a:schemeClr>
                </a:solidFill>
              </a:rPr>
              <a:t>;</a:t>
            </a:r>
            <a:endParaRPr lang="bg-BG" sz="2000" dirty="0" smtClean="0">
              <a:solidFill>
                <a:schemeClr val="tx1">
                  <a:lumMod val="65000"/>
                  <a:lumOff val="35000"/>
                </a:schemeClr>
              </a:solidFill>
            </a:endParaRPr>
          </a:p>
          <a:p>
            <a:pPr marL="342900" indent="-342900">
              <a:spcBef>
                <a:spcPts val="1200"/>
              </a:spcBef>
              <a:spcAft>
                <a:spcPts val="1200"/>
              </a:spcAft>
              <a:buFont typeface="Arial" pitchFamily="34" charset="0"/>
              <a:buChar char="•"/>
            </a:pPr>
            <a:r>
              <a:rPr lang="bg-BG" sz="2000" dirty="0" smtClean="0">
                <a:solidFill>
                  <a:schemeClr val="tx1">
                    <a:lumMod val="65000"/>
                    <a:lumOff val="35000"/>
                  </a:schemeClr>
                </a:solidFill>
              </a:rPr>
              <a:t>изграждане </a:t>
            </a:r>
            <a:r>
              <a:rPr lang="bg-BG" sz="2000" dirty="0">
                <a:solidFill>
                  <a:schemeClr val="tx1">
                    <a:lumMod val="65000"/>
                    <a:lumOff val="35000"/>
                  </a:schemeClr>
                </a:solidFill>
              </a:rPr>
              <a:t>на канализационна мрежа на </a:t>
            </a:r>
            <a:r>
              <a:rPr lang="bg-BG" sz="2000" dirty="0" smtClean="0">
                <a:solidFill>
                  <a:schemeClr val="tx1">
                    <a:lumMod val="65000"/>
                    <a:lumOff val="35000"/>
                  </a:schemeClr>
                </a:solidFill>
              </a:rPr>
              <a:t>кв</a:t>
            </a:r>
            <a:r>
              <a:rPr lang="bg-BG" sz="2000" dirty="0" smtClean="0">
                <a:solidFill>
                  <a:schemeClr val="tx1">
                    <a:lumMod val="65000"/>
                    <a:lumOff val="35000"/>
                  </a:schemeClr>
                </a:solidFill>
              </a:rPr>
              <a:t>. Беленци и Хаджицонев мост (Главен колектор </a:t>
            </a:r>
            <a:r>
              <a:rPr lang="en-US" sz="2000" dirty="0" smtClean="0">
                <a:solidFill>
                  <a:schemeClr val="tx1">
                    <a:lumMod val="65000"/>
                    <a:lumOff val="35000"/>
                  </a:schemeClr>
                </a:solidFill>
              </a:rPr>
              <a:t>I</a:t>
            </a:r>
            <a:r>
              <a:rPr lang="bg-BG" sz="2000" dirty="0" smtClean="0">
                <a:solidFill>
                  <a:schemeClr val="tx1">
                    <a:lumMod val="65000"/>
                    <a:lumOff val="35000"/>
                  </a:schemeClr>
                </a:solidFill>
              </a:rPr>
              <a:t>).</a:t>
            </a:r>
            <a:endParaRPr lang="bg-BG" sz="2000" dirty="0">
              <a:solidFill>
                <a:schemeClr val="tx1">
                  <a:lumMod val="65000"/>
                  <a:lumOff val="35000"/>
                </a:schemeClr>
              </a:solidFill>
            </a:endParaRPr>
          </a:p>
        </p:txBody>
      </p:sp>
    </p:spTree>
    <p:extLst>
      <p:ext uri="{BB962C8B-B14F-4D97-AF65-F5344CB8AC3E}">
        <p14:creationId xmlns:p14="http://schemas.microsoft.com/office/powerpoint/2010/main" val="633501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 6"/>
          <p:cNvSpPr/>
          <p:nvPr/>
        </p:nvSpPr>
        <p:spPr>
          <a:xfrm>
            <a:off x="0" y="0"/>
            <a:ext cx="9144000" cy="1700808"/>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3" name="Content Placeholder 2"/>
          <p:cNvSpPr>
            <a:spLocks noGrp="1"/>
          </p:cNvSpPr>
          <p:nvPr>
            <p:ph idx="4294967295"/>
          </p:nvPr>
        </p:nvSpPr>
        <p:spPr>
          <a:xfrm>
            <a:off x="446856" y="1917973"/>
            <a:ext cx="8229600" cy="4751387"/>
          </a:xfrm>
        </p:spPr>
        <p:txBody>
          <a:bodyPr>
            <a:normAutofit fontScale="62500" lnSpcReduction="20000"/>
          </a:bodyPr>
          <a:lstStyle/>
          <a:p>
            <a:pPr marL="0" indent="0">
              <a:buNone/>
            </a:pPr>
            <a:r>
              <a:rPr lang="bg-BG" b="1" dirty="0" smtClean="0">
                <a:solidFill>
                  <a:schemeClr val="tx1">
                    <a:lumMod val="65000"/>
                    <a:lumOff val="35000"/>
                  </a:schemeClr>
                </a:solidFill>
              </a:rPr>
              <a:t>Стойност на проекта: </a:t>
            </a:r>
            <a:r>
              <a:rPr lang="bg-BG" dirty="0" smtClean="0">
                <a:solidFill>
                  <a:schemeClr val="tx1">
                    <a:lumMod val="65000"/>
                    <a:lumOff val="35000"/>
                  </a:schemeClr>
                </a:solidFill>
              </a:rPr>
              <a:t>123 106 289, 12 лв. </a:t>
            </a:r>
          </a:p>
          <a:p>
            <a:pPr marL="0" indent="0">
              <a:buNone/>
            </a:pPr>
            <a:endParaRPr lang="bg-BG" dirty="0" smtClean="0">
              <a:solidFill>
                <a:schemeClr val="tx1">
                  <a:lumMod val="65000"/>
                  <a:lumOff val="35000"/>
                </a:schemeClr>
              </a:solidFill>
            </a:endParaRPr>
          </a:p>
          <a:p>
            <a:pPr marL="0" indent="0">
              <a:buNone/>
            </a:pPr>
            <a:r>
              <a:rPr lang="bg-BG" b="1" dirty="0" smtClean="0">
                <a:solidFill>
                  <a:schemeClr val="tx1">
                    <a:lumMod val="65000"/>
                    <a:lumOff val="35000"/>
                  </a:schemeClr>
                </a:solidFill>
              </a:rPr>
              <a:t>Стойност на безвъзмездната помощ: </a:t>
            </a:r>
            <a:r>
              <a:rPr lang="bg-BG" dirty="0" smtClean="0">
                <a:solidFill>
                  <a:schemeClr val="tx1">
                    <a:lumMod val="65000"/>
                    <a:lumOff val="35000"/>
                  </a:schemeClr>
                </a:solidFill>
              </a:rPr>
              <a:t>117 037 149, 07 лв., от които:</a:t>
            </a:r>
          </a:p>
          <a:p>
            <a:pPr marL="0" indent="0">
              <a:buNone/>
            </a:pPr>
            <a:r>
              <a:rPr lang="bg-BG" dirty="0" smtClean="0">
                <a:solidFill>
                  <a:schemeClr val="tx1">
                    <a:lumMod val="65000"/>
                    <a:lumOff val="35000"/>
                  </a:schemeClr>
                </a:solidFill>
              </a:rPr>
              <a:t>                       93 634 643,51 лв. от Кохезионен фонд на ЕС </a:t>
            </a:r>
          </a:p>
          <a:p>
            <a:pPr marL="0" indent="0">
              <a:buNone/>
            </a:pPr>
            <a:r>
              <a:rPr lang="bg-BG" dirty="0" smtClean="0">
                <a:solidFill>
                  <a:schemeClr val="tx1">
                    <a:lumMod val="65000"/>
                    <a:lumOff val="35000"/>
                  </a:schemeClr>
                </a:solidFill>
              </a:rPr>
              <a:t>                       23 402 505,56 лв. от държавния бюджет на Р България</a:t>
            </a:r>
          </a:p>
          <a:p>
            <a:pPr marL="0" indent="0">
              <a:buNone/>
            </a:pPr>
            <a:endParaRPr lang="bg-BG" dirty="0" smtClean="0">
              <a:solidFill>
                <a:schemeClr val="tx1">
                  <a:lumMod val="65000"/>
                  <a:lumOff val="35000"/>
                </a:schemeClr>
              </a:solidFill>
            </a:endParaRPr>
          </a:p>
          <a:p>
            <a:pPr marL="0" indent="0">
              <a:buNone/>
            </a:pPr>
            <a:r>
              <a:rPr lang="bg-BG" b="1" dirty="0" smtClean="0">
                <a:solidFill>
                  <a:schemeClr val="tx1">
                    <a:lumMod val="65000"/>
                    <a:lumOff val="35000"/>
                  </a:schemeClr>
                </a:solidFill>
              </a:rPr>
              <a:t>Финансираща програма: </a:t>
            </a:r>
            <a:r>
              <a:rPr lang="bg-BG" dirty="0" smtClean="0">
                <a:solidFill>
                  <a:schemeClr val="tx1">
                    <a:lumMod val="65000"/>
                    <a:lumOff val="35000"/>
                  </a:schemeClr>
                </a:solidFill>
              </a:rPr>
              <a:t>ОП „Околна среда 2007 – 2013 г.” – приоритетна ос 1; Процедура: BG161PO005 08/1.10/01/02 „Подобряване и изграждане на инфраструктурата за питейни и отпадъчни води”</a:t>
            </a:r>
          </a:p>
          <a:p>
            <a:pPr marL="0" indent="0">
              <a:buNone/>
            </a:pPr>
            <a:endParaRPr lang="bg-BG" dirty="0" smtClean="0">
              <a:solidFill>
                <a:schemeClr val="tx1">
                  <a:lumMod val="65000"/>
                  <a:lumOff val="35000"/>
                </a:schemeClr>
              </a:solidFill>
            </a:endParaRPr>
          </a:p>
          <a:p>
            <a:pPr marL="0" indent="0">
              <a:buNone/>
            </a:pPr>
            <a:r>
              <a:rPr lang="bg-BG" b="1" dirty="0" smtClean="0">
                <a:solidFill>
                  <a:schemeClr val="tx1">
                    <a:lumMod val="65000"/>
                    <a:lumOff val="35000"/>
                  </a:schemeClr>
                </a:solidFill>
              </a:rPr>
              <a:t>Бенефициент: </a:t>
            </a:r>
            <a:r>
              <a:rPr lang="bg-BG" dirty="0" smtClean="0">
                <a:solidFill>
                  <a:schemeClr val="tx1">
                    <a:lumMod val="65000"/>
                    <a:lumOff val="35000"/>
                  </a:schemeClr>
                </a:solidFill>
              </a:rPr>
              <a:t>Община Габрово </a:t>
            </a:r>
          </a:p>
          <a:p>
            <a:pPr marL="0" indent="0">
              <a:buNone/>
            </a:pPr>
            <a:endParaRPr lang="bg-BG" dirty="0" smtClean="0">
              <a:solidFill>
                <a:schemeClr val="tx1">
                  <a:lumMod val="65000"/>
                  <a:lumOff val="35000"/>
                </a:schemeClr>
              </a:solidFill>
            </a:endParaRPr>
          </a:p>
          <a:p>
            <a:pPr marL="0" indent="0">
              <a:buNone/>
            </a:pPr>
            <a:r>
              <a:rPr lang="bg-BG" b="1" dirty="0" smtClean="0">
                <a:solidFill>
                  <a:schemeClr val="tx1">
                    <a:lumMod val="65000"/>
                    <a:lumOff val="35000"/>
                  </a:schemeClr>
                </a:solidFill>
              </a:rPr>
              <a:t>Договор за безвъзмездна помощ:</a:t>
            </a:r>
            <a:r>
              <a:rPr lang="bg-BG" dirty="0" smtClean="0">
                <a:solidFill>
                  <a:schemeClr val="tx1">
                    <a:lumMod val="65000"/>
                    <a:lumOff val="35000"/>
                  </a:schemeClr>
                </a:solidFill>
              </a:rPr>
              <a:t> 58111-С077-268/23.02.2010 г. </a:t>
            </a:r>
          </a:p>
          <a:p>
            <a:pPr marL="0" indent="0">
              <a:buNone/>
            </a:pPr>
            <a:endParaRPr lang="bg-BG" dirty="0" smtClean="0">
              <a:solidFill>
                <a:schemeClr val="tx1">
                  <a:lumMod val="65000"/>
                  <a:lumOff val="35000"/>
                </a:schemeClr>
              </a:solidFill>
            </a:endParaRPr>
          </a:p>
          <a:p>
            <a:pPr marL="0" indent="0">
              <a:buNone/>
            </a:pPr>
            <a:r>
              <a:rPr lang="bg-BG" b="1" dirty="0" smtClean="0">
                <a:solidFill>
                  <a:schemeClr val="tx1">
                    <a:lumMod val="65000"/>
                    <a:lumOff val="35000"/>
                  </a:schemeClr>
                </a:solidFill>
              </a:rPr>
              <a:t>Продължителност на проекта</a:t>
            </a:r>
            <a:r>
              <a:rPr lang="bg-BG" dirty="0" smtClean="0">
                <a:solidFill>
                  <a:schemeClr val="tx1">
                    <a:lumMod val="65000"/>
                    <a:lumOff val="35000"/>
                  </a:schemeClr>
                </a:solidFill>
              </a:rPr>
              <a:t>: 65 месеца</a:t>
            </a:r>
            <a:endParaRPr lang="bg-BG" dirty="0">
              <a:solidFill>
                <a:schemeClr val="tx1">
                  <a:lumMod val="65000"/>
                  <a:lumOff val="35000"/>
                </a:schemeClr>
              </a:solidFill>
            </a:endParaRPr>
          </a:p>
        </p:txBody>
      </p:sp>
      <p:pic>
        <p:nvPicPr>
          <p:cNvPr id="4" name="Picture 2"/>
          <p:cNvPicPr>
            <a:picLocks noChangeAspect="1" noChangeArrowheads="1"/>
          </p:cNvPicPr>
          <p:nvPr/>
        </p:nvPicPr>
        <p:blipFill>
          <a:blip r:embed="rId2" cstate="print"/>
          <a:srcRect/>
          <a:stretch>
            <a:fillRect/>
          </a:stretch>
        </p:blipFill>
        <p:spPr bwMode="auto">
          <a:xfrm>
            <a:off x="5076056" y="107301"/>
            <a:ext cx="3805684" cy="1501619"/>
          </a:xfrm>
          <a:prstGeom prst="rect">
            <a:avLst/>
          </a:prstGeom>
          <a:noFill/>
          <a:ln w="9525">
            <a:noFill/>
            <a:miter lim="800000"/>
            <a:headEnd/>
            <a:tailEnd/>
          </a:ln>
          <a:effec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24" y="397917"/>
            <a:ext cx="82296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роцес 1"/>
          <p:cNvSpPr/>
          <p:nvPr/>
        </p:nvSpPr>
        <p:spPr>
          <a:xfrm>
            <a:off x="0" y="0"/>
            <a:ext cx="9144000" cy="1700808"/>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00310"/>
            <a:ext cx="380365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лавие 2"/>
          <p:cNvSpPr txBox="1">
            <a:spLocks/>
          </p:cNvSpPr>
          <p:nvPr/>
        </p:nvSpPr>
        <p:spPr>
          <a:xfrm>
            <a:off x="0" y="271463"/>
            <a:ext cx="82296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g-BG" dirty="0" smtClean="0"/>
              <a:t>   </a:t>
            </a:r>
            <a:r>
              <a:rPr lang="bg-BG" sz="3200" dirty="0" smtClean="0">
                <a:solidFill>
                  <a:schemeClr val="bg1"/>
                </a:solidFill>
              </a:rPr>
              <a:t>ПСОВ </a:t>
            </a:r>
          </a:p>
          <a:p>
            <a:pPr algn="l"/>
            <a:r>
              <a:rPr lang="bg-BG" sz="3200" dirty="0">
                <a:solidFill>
                  <a:schemeClr val="bg1"/>
                </a:solidFill>
              </a:rPr>
              <a:t> </a:t>
            </a:r>
            <a:r>
              <a:rPr lang="bg-BG" sz="3200" dirty="0" smtClean="0">
                <a:solidFill>
                  <a:schemeClr val="bg1"/>
                </a:solidFill>
              </a:rPr>
              <a:t>   продължителност 2.5 г. СМР</a:t>
            </a:r>
          </a:p>
          <a:p>
            <a:pPr algn="l"/>
            <a:r>
              <a:rPr lang="bg-BG" sz="3200" dirty="0">
                <a:solidFill>
                  <a:schemeClr val="bg1"/>
                </a:solidFill>
              </a:rPr>
              <a:t> </a:t>
            </a:r>
            <a:r>
              <a:rPr lang="bg-BG" sz="3200" dirty="0" smtClean="0">
                <a:solidFill>
                  <a:schemeClr val="bg1"/>
                </a:solidFill>
              </a:rPr>
              <a:t>   и 1 г. период на дефекти</a:t>
            </a:r>
            <a:endParaRPr lang="en-US" sz="3200" dirty="0">
              <a:solidFill>
                <a:schemeClr val="bg1"/>
              </a:solidFill>
            </a:endParaRPr>
          </a:p>
        </p:txBody>
      </p:sp>
      <p:sp>
        <p:nvSpPr>
          <p:cNvPr id="5" name="Правоъгълник 4"/>
          <p:cNvSpPr/>
          <p:nvPr/>
        </p:nvSpPr>
        <p:spPr>
          <a:xfrm>
            <a:off x="323528" y="1772816"/>
            <a:ext cx="8568952" cy="4862870"/>
          </a:xfrm>
          <a:prstGeom prst="rect">
            <a:avLst/>
          </a:prstGeom>
        </p:spPr>
        <p:txBody>
          <a:bodyPr wrap="square">
            <a:spAutoFit/>
          </a:bodyPr>
          <a:lstStyle/>
          <a:p>
            <a:pPr marL="342900" lvl="0" indent="-342900">
              <a:spcBef>
                <a:spcPts val="1200"/>
              </a:spcBef>
              <a:spcAft>
                <a:spcPts val="600"/>
              </a:spcAft>
              <a:buFont typeface="Arial" pitchFamily="34" charset="0"/>
              <a:buChar char="•"/>
            </a:pPr>
            <a:r>
              <a:rPr lang="bg-BG" sz="2000" dirty="0">
                <a:solidFill>
                  <a:schemeClr val="tx1">
                    <a:lumMod val="65000"/>
                    <a:lumOff val="35000"/>
                  </a:schemeClr>
                </a:solidFill>
              </a:rPr>
              <a:t>Предложените инвестиционни мерки за реконструкция на пречиствателната станция включват </a:t>
            </a:r>
            <a:r>
              <a:rPr lang="bg-BG" sz="2000" dirty="0" smtClean="0">
                <a:solidFill>
                  <a:schemeClr val="tx1">
                    <a:lumMod val="65000"/>
                    <a:lumOff val="35000"/>
                  </a:schemeClr>
                </a:solidFill>
              </a:rPr>
              <a:t>проектиране, реконструкция на съоръжения за пречистване на водата, съоръжения за третиране на утайката с анаеробно изгниване в </a:t>
            </a:r>
            <a:r>
              <a:rPr lang="bg-BG" sz="2000" dirty="0" smtClean="0">
                <a:solidFill>
                  <a:schemeClr val="tx1">
                    <a:lumMod val="65000"/>
                    <a:lumOff val="35000"/>
                  </a:schemeClr>
                </a:solidFill>
              </a:rPr>
              <a:t>метан-танк</a:t>
            </a:r>
            <a:r>
              <a:rPr lang="bg-BG" sz="2000" dirty="0" smtClean="0">
                <a:solidFill>
                  <a:schemeClr val="tx1">
                    <a:lumMod val="65000"/>
                    <a:lumOff val="35000"/>
                  </a:schemeClr>
                </a:solidFill>
              </a:rPr>
              <a:t>, реконструкция на сгради, сервизни помещения, комуникации</a:t>
            </a:r>
            <a:r>
              <a:rPr lang="bg-BG" sz="2000" dirty="0" smtClean="0">
                <a:solidFill>
                  <a:schemeClr val="tx1">
                    <a:lumMod val="65000"/>
                    <a:lumOff val="35000"/>
                  </a:schemeClr>
                </a:solidFill>
              </a:rPr>
              <a:t>.</a:t>
            </a:r>
            <a:endParaRPr lang="bg-BG" sz="2000" dirty="0" smtClean="0">
              <a:solidFill>
                <a:schemeClr val="tx1">
                  <a:lumMod val="65000"/>
                  <a:lumOff val="35000"/>
                </a:schemeClr>
              </a:solidFill>
            </a:endParaRPr>
          </a:p>
          <a:p>
            <a:pPr marL="342900" lvl="0" indent="-342900">
              <a:spcBef>
                <a:spcPts val="1200"/>
              </a:spcBef>
              <a:spcAft>
                <a:spcPts val="600"/>
              </a:spcAft>
              <a:buFont typeface="Arial" pitchFamily="34" charset="0"/>
              <a:buChar char="•"/>
            </a:pPr>
            <a:r>
              <a:rPr lang="bg-BG" sz="2000" dirty="0" smtClean="0">
                <a:solidFill>
                  <a:schemeClr val="tx1">
                    <a:lumMod val="65000"/>
                    <a:lumOff val="35000"/>
                  </a:schemeClr>
                </a:solidFill>
              </a:rPr>
              <a:t>Пречиствателната </a:t>
            </a:r>
            <a:r>
              <a:rPr lang="bg-BG" sz="2000" dirty="0">
                <a:solidFill>
                  <a:schemeClr val="tx1">
                    <a:lumMod val="65000"/>
                    <a:lumOff val="35000"/>
                  </a:schemeClr>
                </a:solidFill>
              </a:rPr>
              <a:t>станция за отпадъчни води ще се проектира по такъв начин, че да отговаря на </a:t>
            </a:r>
            <a:r>
              <a:rPr lang="bg-BG" sz="2000" dirty="0" smtClean="0">
                <a:solidFill>
                  <a:schemeClr val="tx1">
                    <a:lumMod val="65000"/>
                    <a:lumOff val="35000"/>
                  </a:schemeClr>
                </a:solidFill>
              </a:rPr>
              <a:t>екологични </a:t>
            </a:r>
            <a:r>
              <a:rPr lang="bg-BG" sz="2000" dirty="0">
                <a:solidFill>
                  <a:schemeClr val="tx1">
                    <a:lumMod val="65000"/>
                    <a:lumOff val="35000"/>
                  </a:schemeClr>
                </a:solidFill>
              </a:rPr>
              <a:t>стандарти, зададени в </a:t>
            </a:r>
            <a:r>
              <a:rPr lang="bg-BG" sz="2000" dirty="0" smtClean="0">
                <a:solidFill>
                  <a:schemeClr val="tx1">
                    <a:lumMod val="65000"/>
                    <a:lumOff val="35000"/>
                  </a:schemeClr>
                </a:solidFill>
              </a:rPr>
              <a:t>Директивата за градски </a:t>
            </a:r>
            <a:r>
              <a:rPr lang="bg-BG" sz="2000" dirty="0">
                <a:solidFill>
                  <a:schemeClr val="tx1">
                    <a:lumMod val="65000"/>
                    <a:lumOff val="35000"/>
                  </a:schemeClr>
                </a:solidFill>
              </a:rPr>
              <a:t>отпадъчни води за проекти над 100 000 е.ж. </a:t>
            </a:r>
            <a:r>
              <a:rPr lang="bg-BG" sz="2000" dirty="0" smtClean="0">
                <a:solidFill>
                  <a:schemeClr val="tx1">
                    <a:lumMod val="65000"/>
                    <a:lumOff val="35000"/>
                  </a:schemeClr>
                </a:solidFill>
              </a:rPr>
              <a:t>с отстраняване на биогенните елементи азот и фосфор и да отговаря на  нормативите за заустване на пречистената вода в приемник, определен като чувствителна зона, в случая р. Янтра</a:t>
            </a:r>
            <a:r>
              <a:rPr lang="bg-BG" sz="2000" dirty="0" smtClean="0">
                <a:solidFill>
                  <a:schemeClr val="tx1">
                    <a:lumMod val="65000"/>
                    <a:lumOff val="35000"/>
                  </a:schemeClr>
                </a:solidFill>
              </a:rPr>
              <a:t>.</a:t>
            </a:r>
            <a:endParaRPr lang="bg-BG" sz="2000" dirty="0" smtClean="0">
              <a:solidFill>
                <a:schemeClr val="tx1">
                  <a:lumMod val="65000"/>
                  <a:lumOff val="35000"/>
                </a:schemeClr>
              </a:solidFill>
            </a:endParaRPr>
          </a:p>
          <a:p>
            <a:pPr marL="342900" lvl="0" indent="-342900">
              <a:spcBef>
                <a:spcPts val="1200"/>
              </a:spcBef>
              <a:spcAft>
                <a:spcPts val="600"/>
              </a:spcAft>
              <a:buFont typeface="Arial" pitchFamily="34" charset="0"/>
              <a:buChar char="•"/>
            </a:pPr>
            <a:r>
              <a:rPr lang="bg-BG" sz="2000" dirty="0" smtClean="0">
                <a:solidFill>
                  <a:schemeClr val="tx1">
                    <a:lumMod val="65000"/>
                    <a:lumOff val="35000"/>
                  </a:schemeClr>
                </a:solidFill>
              </a:rPr>
              <a:t>Реконструираната </a:t>
            </a:r>
            <a:r>
              <a:rPr lang="bg-BG" sz="2000" dirty="0">
                <a:solidFill>
                  <a:schemeClr val="tx1">
                    <a:lumMod val="65000"/>
                    <a:lumOff val="35000"/>
                  </a:schemeClr>
                </a:solidFill>
              </a:rPr>
              <a:t>пречиствателна станция за отпадъчни води ще има хидравличен капацитет 14 860 куб.м/ </a:t>
            </a:r>
            <a:r>
              <a:rPr lang="bg-BG" sz="2000" dirty="0" smtClean="0">
                <a:solidFill>
                  <a:schemeClr val="tx1">
                    <a:lumMod val="65000"/>
                    <a:lumOff val="35000"/>
                  </a:schemeClr>
                </a:solidFill>
              </a:rPr>
              <a:t>ден </a:t>
            </a:r>
            <a:r>
              <a:rPr lang="bg-BG" sz="2000" dirty="0">
                <a:solidFill>
                  <a:schemeClr val="tx1">
                    <a:lumMod val="65000"/>
                    <a:lumOff val="35000"/>
                  </a:schemeClr>
                </a:solidFill>
              </a:rPr>
              <a:t>и </a:t>
            </a:r>
            <a:r>
              <a:rPr lang="bg-BG" sz="2000" dirty="0" smtClean="0">
                <a:solidFill>
                  <a:schemeClr val="tx1">
                    <a:lumMod val="65000"/>
                    <a:lumOff val="35000"/>
                  </a:schemeClr>
                </a:solidFill>
              </a:rPr>
              <a:t>капацитет </a:t>
            </a:r>
            <a:r>
              <a:rPr lang="bg-BG" sz="2000" dirty="0">
                <a:solidFill>
                  <a:schemeClr val="tx1">
                    <a:lumMod val="65000"/>
                    <a:lumOff val="35000"/>
                  </a:schemeClr>
                </a:solidFill>
              </a:rPr>
              <a:t>на биологично пречистване </a:t>
            </a:r>
            <a:r>
              <a:rPr lang="bg-BG" sz="2000" dirty="0" smtClean="0">
                <a:solidFill>
                  <a:schemeClr val="tx1">
                    <a:lumMod val="65000"/>
                    <a:lumOff val="35000"/>
                  </a:schemeClr>
                </a:solidFill>
              </a:rPr>
              <a:t> </a:t>
            </a:r>
            <a:r>
              <a:rPr lang="bg-BG" sz="2000" dirty="0">
                <a:solidFill>
                  <a:schemeClr val="tx1">
                    <a:lumMod val="65000"/>
                    <a:lumOff val="35000"/>
                  </a:schemeClr>
                </a:solidFill>
              </a:rPr>
              <a:t>99 780 </a:t>
            </a:r>
            <a:r>
              <a:rPr lang="bg-BG" sz="2000" dirty="0" smtClean="0">
                <a:solidFill>
                  <a:schemeClr val="tx1">
                    <a:lumMod val="65000"/>
                    <a:lumOff val="35000"/>
                  </a:schemeClr>
                </a:solidFill>
              </a:rPr>
              <a:t>е.ж. </a:t>
            </a:r>
            <a:endParaRPr lang="bg-BG" sz="2000" dirty="0">
              <a:solidFill>
                <a:schemeClr val="tx1">
                  <a:lumMod val="65000"/>
                  <a:lumOff val="35000"/>
                </a:schemeClr>
              </a:solidFill>
            </a:endParaRPr>
          </a:p>
        </p:txBody>
      </p:sp>
    </p:spTree>
    <p:extLst>
      <p:ext uri="{BB962C8B-B14F-4D97-AF65-F5344CB8AC3E}">
        <p14:creationId xmlns:p14="http://schemas.microsoft.com/office/powerpoint/2010/main" val="1132687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роцес 1"/>
          <p:cNvSpPr/>
          <p:nvPr/>
        </p:nvSpPr>
        <p:spPr>
          <a:xfrm>
            <a:off x="0" y="0"/>
            <a:ext cx="9144000" cy="1700808"/>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00310"/>
            <a:ext cx="380365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авоъгълник 3"/>
          <p:cNvSpPr/>
          <p:nvPr/>
        </p:nvSpPr>
        <p:spPr>
          <a:xfrm>
            <a:off x="221903" y="1844824"/>
            <a:ext cx="8700194" cy="4862870"/>
          </a:xfrm>
          <a:prstGeom prst="rect">
            <a:avLst/>
          </a:prstGeom>
        </p:spPr>
        <p:txBody>
          <a:bodyPr wrap="square">
            <a:spAutoFit/>
          </a:bodyPr>
          <a:lstStyle/>
          <a:p>
            <a:r>
              <a:rPr lang="bg-BG" sz="2000" b="1" dirty="0">
                <a:solidFill>
                  <a:schemeClr val="tx1">
                    <a:lumMod val="65000"/>
                    <a:lumOff val="35000"/>
                  </a:schemeClr>
                </a:solidFill>
              </a:rPr>
              <a:t>ОТ ГЛЕДНА ТОЧКА НА ПОДОБРЕНИЯТА В ТЕХНИЧЕСКАТА ЕКОЛОГИЧНА ИНФРАСТРУКТУРА</a:t>
            </a:r>
            <a:r>
              <a:rPr lang="bg-BG" sz="2000" dirty="0" smtClean="0">
                <a:solidFill>
                  <a:schemeClr val="tx1">
                    <a:lumMod val="65000"/>
                    <a:lumOff val="35000"/>
                  </a:schemeClr>
                </a:solidFill>
              </a:rPr>
              <a:t>: </a:t>
            </a:r>
            <a:endParaRPr lang="bg-BG" sz="2000" dirty="0" smtClean="0">
              <a:solidFill>
                <a:schemeClr val="tx1">
                  <a:lumMod val="65000"/>
                  <a:lumOff val="35000"/>
                </a:schemeClr>
              </a:solidFill>
            </a:endParaRPr>
          </a:p>
          <a:p>
            <a:pPr marL="342900" indent="-342900">
              <a:spcAft>
                <a:spcPts val="400"/>
              </a:spcAft>
              <a:buFont typeface="Arial" pitchFamily="34" charset="0"/>
              <a:buChar char="•"/>
            </a:pPr>
            <a:r>
              <a:rPr lang="bg-BG" sz="2000" dirty="0" smtClean="0">
                <a:solidFill>
                  <a:schemeClr val="tx1">
                    <a:lumMod val="65000"/>
                    <a:lumOff val="35000"/>
                  </a:schemeClr>
                </a:solidFill>
              </a:rPr>
              <a:t>оптимизиране </a:t>
            </a:r>
            <a:r>
              <a:rPr lang="bg-BG" sz="2000" dirty="0">
                <a:solidFill>
                  <a:schemeClr val="tx1">
                    <a:lumMod val="65000"/>
                    <a:lumOff val="35000"/>
                  </a:schemeClr>
                </a:solidFill>
              </a:rPr>
              <a:t>на пречиствателните процеси в ПСПВ и </a:t>
            </a:r>
            <a:r>
              <a:rPr lang="bg-BG" sz="2000" dirty="0" smtClean="0">
                <a:solidFill>
                  <a:schemeClr val="tx1">
                    <a:lumMod val="65000"/>
                    <a:lumOff val="35000"/>
                  </a:schemeClr>
                </a:solidFill>
              </a:rPr>
              <a:t>ПСОВ; </a:t>
            </a:r>
            <a:endParaRPr lang="bg-BG" sz="2000" dirty="0" smtClean="0">
              <a:solidFill>
                <a:schemeClr val="tx1">
                  <a:lumMod val="65000"/>
                  <a:lumOff val="35000"/>
                </a:schemeClr>
              </a:solidFill>
            </a:endParaRPr>
          </a:p>
          <a:p>
            <a:pPr marL="342900" indent="-342900">
              <a:spcAft>
                <a:spcPts val="400"/>
              </a:spcAft>
              <a:buFont typeface="Arial" pitchFamily="34" charset="0"/>
              <a:buChar char="•"/>
            </a:pPr>
            <a:r>
              <a:rPr lang="bg-BG" sz="2000" dirty="0" smtClean="0">
                <a:solidFill>
                  <a:schemeClr val="tx1">
                    <a:lumMod val="65000"/>
                    <a:lumOff val="35000"/>
                  </a:schemeClr>
                </a:solidFill>
              </a:rPr>
              <a:t>постигане </a:t>
            </a:r>
            <a:r>
              <a:rPr lang="bg-BG" sz="2000" dirty="0">
                <a:solidFill>
                  <a:schemeClr val="tx1">
                    <a:lumMod val="65000"/>
                    <a:lumOff val="35000"/>
                  </a:schemeClr>
                </a:solidFill>
              </a:rPr>
              <a:t>на ефективност в работата на </a:t>
            </a:r>
            <a:r>
              <a:rPr lang="bg-BG" sz="2000" dirty="0" smtClean="0">
                <a:solidFill>
                  <a:schemeClr val="tx1">
                    <a:lumMod val="65000"/>
                    <a:lumOff val="35000"/>
                  </a:schemeClr>
                </a:solidFill>
              </a:rPr>
              <a:t>съоръженията;</a:t>
            </a:r>
            <a:endParaRPr lang="bg-BG" sz="2000" dirty="0">
              <a:solidFill>
                <a:schemeClr val="tx1">
                  <a:lumMod val="65000"/>
                  <a:lumOff val="35000"/>
                </a:schemeClr>
              </a:solidFill>
            </a:endParaRPr>
          </a:p>
          <a:p>
            <a:pPr marL="342900" lvl="0" indent="-342900">
              <a:spcAft>
                <a:spcPts val="400"/>
              </a:spcAft>
              <a:buFont typeface="Arial" pitchFamily="34" charset="0"/>
              <a:buChar char="•"/>
            </a:pPr>
            <a:r>
              <a:rPr lang="bg-BG" sz="2000" dirty="0">
                <a:solidFill>
                  <a:schemeClr val="tx1">
                    <a:lumMod val="65000"/>
                    <a:lumOff val="35000"/>
                  </a:schemeClr>
                </a:solidFill>
              </a:rPr>
              <a:t>намаляване на водните загуби в разпределителната мрежа от </a:t>
            </a:r>
            <a:r>
              <a:rPr lang="bg-BG" dirty="0">
                <a:solidFill>
                  <a:schemeClr val="tx1">
                    <a:lumMod val="65000"/>
                    <a:lumOff val="35000"/>
                  </a:schemeClr>
                </a:solidFill>
              </a:rPr>
              <a:t>73%</a:t>
            </a:r>
            <a:r>
              <a:rPr lang="bg-BG" sz="2000" dirty="0">
                <a:solidFill>
                  <a:schemeClr val="tx1">
                    <a:lumMod val="65000"/>
                    <a:lumOff val="35000"/>
                  </a:schemeClr>
                </a:solidFill>
              </a:rPr>
              <a:t> до </a:t>
            </a:r>
            <a:r>
              <a:rPr lang="bg-BG" dirty="0">
                <a:solidFill>
                  <a:schemeClr val="tx1">
                    <a:lumMod val="65000"/>
                    <a:lumOff val="35000"/>
                  </a:schemeClr>
                </a:solidFill>
              </a:rPr>
              <a:t>39</a:t>
            </a:r>
            <a:r>
              <a:rPr lang="bg-BG" dirty="0" smtClean="0">
                <a:solidFill>
                  <a:schemeClr val="tx1">
                    <a:lumMod val="65000"/>
                    <a:lumOff val="35000"/>
                  </a:schemeClr>
                </a:solidFill>
              </a:rPr>
              <a:t>%</a:t>
            </a:r>
            <a:r>
              <a:rPr lang="bg-BG" sz="2000" dirty="0" smtClean="0">
                <a:solidFill>
                  <a:schemeClr val="tx1">
                    <a:lumMod val="65000"/>
                    <a:lumOff val="35000"/>
                  </a:schemeClr>
                </a:solidFill>
              </a:rPr>
              <a:t>;</a:t>
            </a:r>
          </a:p>
          <a:p>
            <a:pPr marL="342900" lvl="0" indent="-342900">
              <a:spcAft>
                <a:spcPts val="400"/>
              </a:spcAft>
              <a:buFont typeface="Arial" pitchFamily="34" charset="0"/>
              <a:buChar char="•"/>
            </a:pPr>
            <a:r>
              <a:rPr lang="bg-BG" sz="2000" dirty="0" smtClean="0">
                <a:solidFill>
                  <a:schemeClr val="tx1">
                    <a:lumMod val="65000"/>
                    <a:lumOff val="35000"/>
                  </a:schemeClr>
                </a:solidFill>
              </a:rPr>
              <a:t>намаляване </a:t>
            </a:r>
            <a:r>
              <a:rPr lang="bg-BG" sz="2000" dirty="0">
                <a:solidFill>
                  <a:schemeClr val="tx1">
                    <a:lumMod val="65000"/>
                    <a:lumOff val="35000"/>
                  </a:schemeClr>
                </a:solidFill>
              </a:rPr>
              <a:t>на инфилтрацията в канализационната система от </a:t>
            </a:r>
            <a:r>
              <a:rPr lang="bg-BG" dirty="0">
                <a:solidFill>
                  <a:schemeClr val="tx1">
                    <a:lumMod val="65000"/>
                    <a:lumOff val="35000"/>
                  </a:schemeClr>
                </a:solidFill>
              </a:rPr>
              <a:t>85%</a:t>
            </a:r>
            <a:r>
              <a:rPr lang="bg-BG" sz="2000" dirty="0">
                <a:solidFill>
                  <a:schemeClr val="tx1">
                    <a:lumMod val="65000"/>
                    <a:lumOff val="35000"/>
                  </a:schemeClr>
                </a:solidFill>
              </a:rPr>
              <a:t> до </a:t>
            </a:r>
            <a:r>
              <a:rPr lang="bg-BG" dirty="0">
                <a:solidFill>
                  <a:schemeClr val="tx1">
                    <a:lumMod val="65000"/>
                    <a:lumOff val="35000"/>
                  </a:schemeClr>
                </a:solidFill>
              </a:rPr>
              <a:t>12</a:t>
            </a:r>
            <a:r>
              <a:rPr lang="bg-BG" dirty="0" smtClean="0">
                <a:solidFill>
                  <a:schemeClr val="tx1">
                    <a:lumMod val="65000"/>
                    <a:lumOff val="35000"/>
                  </a:schemeClr>
                </a:solidFill>
              </a:rPr>
              <a:t>%</a:t>
            </a:r>
            <a:r>
              <a:rPr lang="bg-BG" sz="2000" dirty="0" smtClean="0">
                <a:solidFill>
                  <a:schemeClr val="tx1">
                    <a:lumMod val="65000"/>
                    <a:lumOff val="35000"/>
                  </a:schemeClr>
                </a:solidFill>
              </a:rPr>
              <a:t>;</a:t>
            </a:r>
            <a:endParaRPr lang="bg-BG" sz="2000" dirty="0">
              <a:solidFill>
                <a:schemeClr val="tx1">
                  <a:lumMod val="65000"/>
                  <a:lumOff val="35000"/>
                </a:schemeClr>
              </a:solidFill>
            </a:endParaRPr>
          </a:p>
          <a:p>
            <a:pPr marL="342900" lvl="0" indent="-342900">
              <a:spcAft>
                <a:spcPts val="1200"/>
              </a:spcAft>
              <a:buFont typeface="Arial" pitchFamily="34" charset="0"/>
              <a:buChar char="•"/>
            </a:pPr>
            <a:r>
              <a:rPr lang="bg-BG" sz="2000" dirty="0">
                <a:solidFill>
                  <a:schemeClr val="tx1">
                    <a:lumMod val="65000"/>
                    <a:lumOff val="35000"/>
                  </a:schemeClr>
                </a:solidFill>
              </a:rPr>
              <a:t>увеличаване на свързаността към канализационната система от </a:t>
            </a:r>
            <a:r>
              <a:rPr lang="bg-BG" dirty="0">
                <a:solidFill>
                  <a:schemeClr val="tx1">
                    <a:lumMod val="65000"/>
                    <a:lumOff val="35000"/>
                  </a:schemeClr>
                </a:solidFill>
              </a:rPr>
              <a:t>79%</a:t>
            </a:r>
            <a:r>
              <a:rPr lang="bg-BG" sz="2000" dirty="0">
                <a:solidFill>
                  <a:schemeClr val="tx1">
                    <a:lumMod val="65000"/>
                    <a:lumOff val="35000"/>
                  </a:schemeClr>
                </a:solidFill>
              </a:rPr>
              <a:t> до </a:t>
            </a:r>
            <a:r>
              <a:rPr lang="bg-BG" dirty="0">
                <a:solidFill>
                  <a:schemeClr val="tx1">
                    <a:lumMod val="65000"/>
                    <a:lumOff val="35000"/>
                  </a:schemeClr>
                </a:solidFill>
              </a:rPr>
              <a:t>96</a:t>
            </a:r>
            <a:r>
              <a:rPr lang="bg-BG" dirty="0" smtClean="0">
                <a:solidFill>
                  <a:schemeClr val="tx1">
                    <a:lumMod val="65000"/>
                    <a:lumOff val="35000"/>
                  </a:schemeClr>
                </a:solidFill>
              </a:rPr>
              <a:t>%</a:t>
            </a:r>
            <a:r>
              <a:rPr lang="bg-BG" sz="2000" dirty="0" smtClean="0">
                <a:solidFill>
                  <a:schemeClr val="tx1">
                    <a:lumMod val="65000"/>
                    <a:lumOff val="35000"/>
                  </a:schemeClr>
                </a:solidFill>
              </a:rPr>
              <a:t>.</a:t>
            </a:r>
            <a:endParaRPr lang="bg-BG" sz="2000" dirty="0" smtClean="0">
              <a:solidFill>
                <a:schemeClr val="tx1">
                  <a:lumMod val="65000"/>
                  <a:lumOff val="35000"/>
                </a:schemeClr>
              </a:solidFill>
            </a:endParaRPr>
          </a:p>
          <a:p>
            <a:r>
              <a:rPr lang="bg-BG" sz="2000" b="1" dirty="0" smtClean="0">
                <a:solidFill>
                  <a:schemeClr val="tx1">
                    <a:lumMod val="65000"/>
                    <a:lumOff val="35000"/>
                  </a:schemeClr>
                </a:solidFill>
              </a:rPr>
              <a:t>ОТ </a:t>
            </a:r>
            <a:r>
              <a:rPr lang="bg-BG" sz="2000" b="1" dirty="0">
                <a:solidFill>
                  <a:schemeClr val="tx1">
                    <a:lumMod val="65000"/>
                    <a:lumOff val="35000"/>
                  </a:schemeClr>
                </a:solidFill>
              </a:rPr>
              <a:t>ЕКОЛОГИЧНА ГЛЕДНА ТОЧКА</a:t>
            </a:r>
            <a:r>
              <a:rPr lang="bg-BG" sz="2000" dirty="0" smtClean="0">
                <a:solidFill>
                  <a:schemeClr val="tx1">
                    <a:lumMod val="65000"/>
                    <a:lumOff val="35000"/>
                  </a:schemeClr>
                </a:solidFill>
              </a:rPr>
              <a:t>: </a:t>
            </a:r>
            <a:endParaRPr lang="bg-BG" sz="2000" dirty="0" smtClean="0">
              <a:solidFill>
                <a:schemeClr val="tx1">
                  <a:lumMod val="65000"/>
                  <a:lumOff val="35000"/>
                </a:schemeClr>
              </a:solidFill>
            </a:endParaRPr>
          </a:p>
          <a:p>
            <a:pPr marL="342900" indent="-342900">
              <a:spcAft>
                <a:spcPts val="400"/>
              </a:spcAft>
              <a:buFont typeface="Arial" pitchFamily="34" charset="0"/>
              <a:buChar char="•"/>
            </a:pPr>
            <a:r>
              <a:rPr lang="bg-BG" sz="2000" dirty="0" smtClean="0">
                <a:solidFill>
                  <a:schemeClr val="tx1">
                    <a:lumMod val="65000"/>
                    <a:lumOff val="35000"/>
                  </a:schemeClr>
                </a:solidFill>
              </a:rPr>
              <a:t>намаляване </a:t>
            </a:r>
            <a:r>
              <a:rPr lang="bg-BG" sz="2000" dirty="0">
                <a:solidFill>
                  <a:schemeClr val="tx1">
                    <a:lumMod val="65000"/>
                    <a:lumOff val="35000"/>
                  </a:schemeClr>
                </a:solidFill>
              </a:rPr>
              <a:t>на риска от замърсяване на р. Янтра – приемник на </a:t>
            </a:r>
            <a:r>
              <a:rPr lang="bg-BG" sz="2000" dirty="0" smtClean="0">
                <a:solidFill>
                  <a:schemeClr val="tx1">
                    <a:lumMod val="65000"/>
                    <a:lumOff val="35000"/>
                  </a:schemeClr>
                </a:solidFill>
              </a:rPr>
              <a:t>ПСОВ;</a:t>
            </a:r>
          </a:p>
          <a:p>
            <a:pPr marL="342900" indent="-342900">
              <a:spcAft>
                <a:spcPts val="400"/>
              </a:spcAft>
              <a:buFont typeface="Arial" pitchFamily="34" charset="0"/>
              <a:buChar char="•"/>
            </a:pPr>
            <a:r>
              <a:rPr lang="bg-BG" sz="2000" dirty="0" smtClean="0">
                <a:solidFill>
                  <a:schemeClr val="tx1">
                    <a:lumMod val="65000"/>
                    <a:lumOff val="35000"/>
                  </a:schemeClr>
                </a:solidFill>
              </a:rPr>
              <a:t>преустановяване </a:t>
            </a:r>
            <a:r>
              <a:rPr lang="bg-BG" sz="2000" dirty="0">
                <a:solidFill>
                  <a:schemeClr val="tx1">
                    <a:lumMod val="65000"/>
                    <a:lumOff val="35000"/>
                  </a:schemeClr>
                </a:solidFill>
              </a:rPr>
              <a:t>на директните изливания на непречистена </a:t>
            </a:r>
            <a:r>
              <a:rPr lang="bg-BG" sz="2000" dirty="0" smtClean="0">
                <a:solidFill>
                  <a:schemeClr val="tx1">
                    <a:lumMod val="65000"/>
                    <a:lumOff val="35000"/>
                  </a:schemeClr>
                </a:solidFill>
              </a:rPr>
              <a:t>отпадъчна вода </a:t>
            </a:r>
            <a:r>
              <a:rPr lang="bg-BG" sz="2000" dirty="0">
                <a:solidFill>
                  <a:schemeClr val="tx1">
                    <a:lumMod val="65000"/>
                    <a:lumOff val="35000"/>
                  </a:schemeClr>
                </a:solidFill>
              </a:rPr>
              <a:t>в прилежащи </a:t>
            </a:r>
            <a:r>
              <a:rPr lang="bg-BG" sz="2000" dirty="0" smtClean="0">
                <a:solidFill>
                  <a:schemeClr val="tx1">
                    <a:lumMod val="65000"/>
                    <a:lumOff val="35000"/>
                  </a:schemeClr>
                </a:solidFill>
              </a:rPr>
              <a:t>приемници чрез </a:t>
            </a:r>
            <a:r>
              <a:rPr lang="bg-BG" sz="2000" dirty="0">
                <a:solidFill>
                  <a:schemeClr val="tx1">
                    <a:lumMod val="65000"/>
                    <a:lumOff val="35000"/>
                  </a:schemeClr>
                </a:solidFill>
              </a:rPr>
              <a:t>отвеждане на отпадната вода, генерирана от 11 670 жители, в градската </a:t>
            </a:r>
            <a:r>
              <a:rPr lang="bg-BG" sz="2000" dirty="0" smtClean="0">
                <a:solidFill>
                  <a:schemeClr val="tx1">
                    <a:lumMod val="65000"/>
                    <a:lumOff val="35000"/>
                  </a:schemeClr>
                </a:solidFill>
              </a:rPr>
              <a:t>ПСОВ;</a:t>
            </a:r>
            <a:endParaRPr lang="bg-BG" sz="2000" dirty="0">
              <a:solidFill>
                <a:schemeClr val="tx1">
                  <a:lumMod val="65000"/>
                  <a:lumOff val="35000"/>
                </a:schemeClr>
              </a:solidFill>
            </a:endParaRPr>
          </a:p>
          <a:p>
            <a:pPr marL="342900" lvl="0" indent="-342900">
              <a:buFont typeface="Arial" pitchFamily="34" charset="0"/>
              <a:buChar char="•"/>
            </a:pPr>
            <a:r>
              <a:rPr lang="bg-BG" sz="2000" dirty="0">
                <a:solidFill>
                  <a:schemeClr val="tx1">
                    <a:lumMod val="65000"/>
                    <a:lumOff val="35000"/>
                  </a:schemeClr>
                </a:solidFill>
              </a:rPr>
              <a:t>подобряване на </a:t>
            </a:r>
            <a:r>
              <a:rPr lang="bg-BG" sz="2000" dirty="0" smtClean="0">
                <a:solidFill>
                  <a:schemeClr val="tx1">
                    <a:lumMod val="65000"/>
                    <a:lumOff val="35000"/>
                  </a:schemeClr>
                </a:solidFill>
              </a:rPr>
              <a:t>екосистемите.</a:t>
            </a:r>
            <a:endParaRPr lang="bg-BG" sz="2000" dirty="0">
              <a:solidFill>
                <a:schemeClr val="tx1">
                  <a:lumMod val="65000"/>
                  <a:lumOff val="35000"/>
                </a:schemeClr>
              </a:solidFill>
            </a:endParaRPr>
          </a:p>
        </p:txBody>
      </p:sp>
      <p:sp>
        <p:nvSpPr>
          <p:cNvPr id="5" name="Заглавие 2"/>
          <p:cNvSpPr txBox="1">
            <a:spLocks/>
          </p:cNvSpPr>
          <p:nvPr/>
        </p:nvSpPr>
        <p:spPr>
          <a:xfrm>
            <a:off x="-34957" y="27146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g-BG" dirty="0" smtClean="0"/>
              <a:t>   </a:t>
            </a:r>
            <a:r>
              <a:rPr lang="bg-BG" sz="3200" dirty="0" smtClean="0">
                <a:solidFill>
                  <a:schemeClr val="bg1"/>
                </a:solidFill>
              </a:rPr>
              <a:t>Ползи</a:t>
            </a:r>
            <a:endParaRPr lang="en-US" sz="3200" dirty="0">
              <a:solidFill>
                <a:schemeClr val="bg1"/>
              </a:solidFill>
            </a:endParaRPr>
          </a:p>
        </p:txBody>
      </p:sp>
    </p:spTree>
    <p:extLst>
      <p:ext uri="{BB962C8B-B14F-4D97-AF65-F5344CB8AC3E}">
        <p14:creationId xmlns:p14="http://schemas.microsoft.com/office/powerpoint/2010/main" val="3114392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роцес 1"/>
          <p:cNvSpPr/>
          <p:nvPr/>
        </p:nvSpPr>
        <p:spPr>
          <a:xfrm>
            <a:off x="0" y="0"/>
            <a:ext cx="9144000" cy="1700808"/>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00310"/>
            <a:ext cx="380365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авоъгълник 3"/>
          <p:cNvSpPr/>
          <p:nvPr/>
        </p:nvSpPr>
        <p:spPr>
          <a:xfrm>
            <a:off x="158665" y="1700808"/>
            <a:ext cx="8826670" cy="5170646"/>
          </a:xfrm>
          <a:prstGeom prst="rect">
            <a:avLst/>
          </a:prstGeom>
        </p:spPr>
        <p:txBody>
          <a:bodyPr wrap="square">
            <a:spAutoFit/>
          </a:bodyPr>
          <a:lstStyle/>
          <a:p>
            <a:r>
              <a:rPr lang="bg-BG" sz="2000" b="1" dirty="0">
                <a:solidFill>
                  <a:schemeClr val="tx1">
                    <a:lumMod val="65000"/>
                    <a:lumOff val="35000"/>
                  </a:schemeClr>
                </a:solidFill>
              </a:rPr>
              <a:t>ОТ СОЦИАЛНА ГЛЕДНА ТОЧКА</a:t>
            </a:r>
            <a:r>
              <a:rPr lang="bg-BG" sz="2000" dirty="0" smtClean="0">
                <a:solidFill>
                  <a:schemeClr val="tx1">
                    <a:lumMod val="65000"/>
                    <a:lumOff val="35000"/>
                  </a:schemeClr>
                </a:solidFill>
              </a:rPr>
              <a:t>: </a:t>
            </a:r>
            <a:endParaRPr lang="bg-BG" sz="2000" dirty="0" smtClean="0">
              <a:solidFill>
                <a:schemeClr val="tx1">
                  <a:lumMod val="65000"/>
                  <a:lumOff val="35000"/>
                </a:schemeClr>
              </a:solidFill>
            </a:endParaRPr>
          </a:p>
          <a:p>
            <a:pPr marL="342900" indent="-342900">
              <a:spcAft>
                <a:spcPts val="300"/>
              </a:spcAft>
              <a:buFont typeface="Arial" pitchFamily="34" charset="0"/>
              <a:buChar char="•"/>
            </a:pPr>
            <a:r>
              <a:rPr lang="bg-BG" sz="2000" dirty="0" smtClean="0">
                <a:solidFill>
                  <a:schemeClr val="tx1">
                    <a:lumMod val="65000"/>
                    <a:lumOff val="35000"/>
                  </a:schemeClr>
                </a:solidFill>
              </a:rPr>
              <a:t>подобряване </a:t>
            </a:r>
            <a:r>
              <a:rPr lang="bg-BG" sz="2000" dirty="0">
                <a:solidFill>
                  <a:schemeClr val="tx1">
                    <a:lumMod val="65000"/>
                    <a:lumOff val="35000"/>
                  </a:schemeClr>
                </a:solidFill>
              </a:rPr>
              <a:t>на качеството на ВиК </a:t>
            </a:r>
            <a:r>
              <a:rPr lang="bg-BG" sz="2000" dirty="0" smtClean="0">
                <a:solidFill>
                  <a:schemeClr val="tx1">
                    <a:lumMod val="65000"/>
                    <a:lumOff val="35000"/>
                  </a:schemeClr>
                </a:solidFill>
              </a:rPr>
              <a:t>услугите;</a:t>
            </a:r>
            <a:endParaRPr lang="bg-BG" sz="2000" dirty="0">
              <a:solidFill>
                <a:schemeClr val="tx1">
                  <a:lumMod val="65000"/>
                  <a:lumOff val="35000"/>
                </a:schemeClr>
              </a:solidFill>
            </a:endParaRPr>
          </a:p>
          <a:p>
            <a:pPr marL="342900" lvl="0" indent="-342900">
              <a:spcAft>
                <a:spcPts val="300"/>
              </a:spcAft>
              <a:buFont typeface="Arial" pitchFamily="34" charset="0"/>
              <a:buChar char="•"/>
            </a:pPr>
            <a:r>
              <a:rPr lang="bg-BG" sz="2000" dirty="0">
                <a:solidFill>
                  <a:schemeClr val="tx1">
                    <a:lumMod val="65000"/>
                    <a:lumOff val="35000"/>
                  </a:schemeClr>
                </a:solidFill>
              </a:rPr>
              <a:t>създаване на нови работни места и значително подобряване на работните условия на експлоатационния персонал </a:t>
            </a:r>
            <a:r>
              <a:rPr lang="bg-BG" sz="2000" dirty="0" smtClean="0">
                <a:solidFill>
                  <a:schemeClr val="tx1">
                    <a:lumMod val="65000"/>
                    <a:lumOff val="35000"/>
                  </a:schemeClr>
                </a:solidFill>
              </a:rPr>
              <a:t> - </a:t>
            </a:r>
            <a:r>
              <a:rPr lang="bg-BG" sz="2000" dirty="0">
                <a:solidFill>
                  <a:schemeClr val="tx1">
                    <a:lumMod val="65000"/>
                    <a:lumOff val="35000"/>
                  </a:schemeClr>
                </a:solidFill>
              </a:rPr>
              <a:t>автоматизация на </a:t>
            </a:r>
            <a:r>
              <a:rPr lang="bg-BG" sz="2000" dirty="0" smtClean="0">
                <a:solidFill>
                  <a:schemeClr val="tx1">
                    <a:lumMod val="65000"/>
                    <a:lumOff val="35000"/>
                  </a:schemeClr>
                </a:solidFill>
              </a:rPr>
              <a:t>процесите.</a:t>
            </a:r>
            <a:endParaRPr lang="bg-BG" sz="2000" dirty="0" smtClean="0">
              <a:solidFill>
                <a:schemeClr val="tx1">
                  <a:lumMod val="65000"/>
                  <a:lumOff val="35000"/>
                </a:schemeClr>
              </a:solidFill>
            </a:endParaRPr>
          </a:p>
          <a:p>
            <a:r>
              <a:rPr lang="bg-BG" sz="2000" b="1" dirty="0" smtClean="0">
                <a:solidFill>
                  <a:schemeClr val="tx1">
                    <a:lumMod val="65000"/>
                    <a:lumOff val="35000"/>
                  </a:schemeClr>
                </a:solidFill>
              </a:rPr>
              <a:t>ОТ </a:t>
            </a:r>
            <a:r>
              <a:rPr lang="bg-BG" sz="2000" b="1" dirty="0">
                <a:solidFill>
                  <a:schemeClr val="tx1">
                    <a:lumMod val="65000"/>
                    <a:lumOff val="35000"/>
                  </a:schemeClr>
                </a:solidFill>
              </a:rPr>
              <a:t>ИКОНОМИЧЕСКА ГЛЕДНА </a:t>
            </a:r>
            <a:r>
              <a:rPr lang="bg-BG" sz="2000" b="1" dirty="0" smtClean="0">
                <a:solidFill>
                  <a:schemeClr val="tx1">
                    <a:lumMod val="65000"/>
                    <a:lumOff val="35000"/>
                  </a:schemeClr>
                </a:solidFill>
              </a:rPr>
              <a:t>ТОЧКА</a:t>
            </a:r>
            <a:r>
              <a:rPr lang="bg-BG" sz="2000" dirty="0" smtClean="0">
                <a:solidFill>
                  <a:schemeClr val="tx1">
                    <a:lumMod val="65000"/>
                    <a:lumOff val="35000"/>
                  </a:schemeClr>
                </a:solidFill>
              </a:rPr>
              <a:t>: </a:t>
            </a:r>
            <a:endParaRPr lang="bg-BG" sz="2000" dirty="0" smtClean="0">
              <a:solidFill>
                <a:schemeClr val="tx1">
                  <a:lumMod val="65000"/>
                  <a:lumOff val="35000"/>
                </a:schemeClr>
              </a:solidFill>
            </a:endParaRPr>
          </a:p>
          <a:p>
            <a:pPr marL="342900" indent="-342900">
              <a:spcAft>
                <a:spcPts val="300"/>
              </a:spcAft>
              <a:buFont typeface="Arial" pitchFamily="34" charset="0"/>
              <a:buChar char="•"/>
            </a:pPr>
            <a:r>
              <a:rPr lang="bg-BG" sz="2000" dirty="0" smtClean="0">
                <a:solidFill>
                  <a:schemeClr val="tx1">
                    <a:lumMod val="65000"/>
                    <a:lumOff val="35000"/>
                  </a:schemeClr>
                </a:solidFill>
              </a:rPr>
              <a:t>подобрена </a:t>
            </a:r>
            <a:r>
              <a:rPr lang="bg-BG" sz="2000" dirty="0">
                <a:solidFill>
                  <a:schemeClr val="tx1">
                    <a:lumMod val="65000"/>
                    <a:lumOff val="35000"/>
                  </a:schemeClr>
                </a:solidFill>
              </a:rPr>
              <a:t>ефективност на системата посредством намаляване на разходите за експлоатация и </a:t>
            </a:r>
            <a:r>
              <a:rPr lang="bg-BG" sz="2000" dirty="0" smtClean="0">
                <a:solidFill>
                  <a:schemeClr val="tx1">
                    <a:lumMod val="65000"/>
                    <a:lumOff val="35000"/>
                  </a:schemeClr>
                </a:solidFill>
              </a:rPr>
              <a:t>поддръжка;</a:t>
            </a:r>
            <a:endParaRPr lang="bg-BG" sz="2000" dirty="0">
              <a:solidFill>
                <a:schemeClr val="tx1">
                  <a:lumMod val="65000"/>
                  <a:lumOff val="35000"/>
                </a:schemeClr>
              </a:solidFill>
            </a:endParaRPr>
          </a:p>
          <a:p>
            <a:pPr marL="342900" lvl="0" indent="-342900">
              <a:spcAft>
                <a:spcPts val="300"/>
              </a:spcAft>
              <a:buFont typeface="Arial" pitchFamily="34" charset="0"/>
              <a:buChar char="•"/>
            </a:pPr>
            <a:r>
              <a:rPr lang="bg-BG" sz="2000" dirty="0">
                <a:solidFill>
                  <a:schemeClr val="tx1">
                    <a:lumMod val="65000"/>
                    <a:lumOff val="35000"/>
                  </a:schemeClr>
                </a:solidFill>
              </a:rPr>
              <a:t>принос към постигане на устойчиво развитие на региона чрез създаване на предпоставки за икономически и социален подем, в т.ч. развитие на </a:t>
            </a:r>
            <a:r>
              <a:rPr lang="bg-BG" sz="2000" dirty="0" smtClean="0">
                <a:solidFill>
                  <a:schemeClr val="tx1">
                    <a:lumMod val="65000"/>
                    <a:lumOff val="35000"/>
                  </a:schemeClr>
                </a:solidFill>
              </a:rPr>
              <a:t>туризма.</a:t>
            </a:r>
            <a:endParaRPr lang="bg-BG" sz="2000" dirty="0" smtClean="0">
              <a:solidFill>
                <a:schemeClr val="tx1">
                  <a:lumMod val="65000"/>
                  <a:lumOff val="35000"/>
                </a:schemeClr>
              </a:solidFill>
            </a:endParaRPr>
          </a:p>
          <a:p>
            <a:pPr marL="342900" lvl="0" indent="-342900">
              <a:spcAft>
                <a:spcPts val="300"/>
              </a:spcAft>
              <a:buFont typeface="Arial" pitchFamily="34" charset="0"/>
              <a:buChar char="•"/>
            </a:pPr>
            <a:r>
              <a:rPr lang="bg-BG" sz="2000" b="1" dirty="0" smtClean="0">
                <a:solidFill>
                  <a:schemeClr val="tx1">
                    <a:lumMod val="65000"/>
                    <a:lumOff val="35000"/>
                  </a:schemeClr>
                </a:solidFill>
              </a:rPr>
              <a:t>ОТ </a:t>
            </a:r>
            <a:r>
              <a:rPr lang="bg-BG" sz="2000" b="1" dirty="0">
                <a:solidFill>
                  <a:schemeClr val="tx1">
                    <a:lumMod val="65000"/>
                    <a:lumOff val="35000"/>
                  </a:schemeClr>
                </a:solidFill>
              </a:rPr>
              <a:t>ГЛЕДНА ТОЧКА НА ИЗПЪЛНЕНИЕТО НА </a:t>
            </a:r>
            <a:r>
              <a:rPr lang="bg-BG" sz="2000" b="1" dirty="0" smtClean="0">
                <a:solidFill>
                  <a:schemeClr val="tx1">
                    <a:lumMod val="65000"/>
                    <a:lumOff val="35000"/>
                  </a:schemeClr>
                </a:solidFill>
              </a:rPr>
              <a:t>ПОЛИТИКИ</a:t>
            </a:r>
            <a:r>
              <a:rPr lang="bg-BG" sz="2000" dirty="0" smtClean="0">
                <a:solidFill>
                  <a:schemeClr val="tx1">
                    <a:lumMod val="65000"/>
                    <a:lumOff val="35000"/>
                  </a:schemeClr>
                </a:solidFill>
              </a:rPr>
              <a:t>: </a:t>
            </a:r>
            <a:r>
              <a:rPr lang="bg-BG" sz="2000" dirty="0">
                <a:solidFill>
                  <a:schemeClr val="tx1">
                    <a:lumMod val="65000"/>
                    <a:lumOff val="35000"/>
                  </a:schemeClr>
                </a:solidFill>
              </a:rPr>
              <a:t/>
            </a:r>
            <a:br>
              <a:rPr lang="bg-BG" sz="2000" dirty="0">
                <a:solidFill>
                  <a:schemeClr val="tx1">
                    <a:lumMod val="65000"/>
                    <a:lumOff val="35000"/>
                  </a:schemeClr>
                </a:solidFill>
              </a:rPr>
            </a:br>
            <a:r>
              <a:rPr lang="bg-BG" sz="2000" dirty="0">
                <a:solidFill>
                  <a:schemeClr val="tx1">
                    <a:lumMod val="65000"/>
                    <a:lumOff val="35000"/>
                  </a:schemeClr>
                </a:solidFill>
              </a:rPr>
              <a:t>съблюдаване на екологичните стандарти, както и националните, и европейски политики в сектор </a:t>
            </a:r>
            <a:r>
              <a:rPr lang="bg-BG" sz="2000" dirty="0" smtClean="0">
                <a:solidFill>
                  <a:schemeClr val="tx1">
                    <a:lumMod val="65000"/>
                    <a:lumOff val="35000"/>
                  </a:schemeClr>
                </a:solidFill>
              </a:rPr>
              <a:t>води; </a:t>
            </a:r>
            <a:endParaRPr lang="bg-BG" sz="2000" dirty="0" smtClean="0">
              <a:solidFill>
                <a:schemeClr val="tx1">
                  <a:lumMod val="65000"/>
                  <a:lumOff val="35000"/>
                </a:schemeClr>
              </a:solidFill>
            </a:endParaRPr>
          </a:p>
          <a:p>
            <a:pPr marL="342900" lvl="0" indent="-342900">
              <a:buFont typeface="Arial" pitchFamily="34" charset="0"/>
              <a:buChar char="•"/>
            </a:pPr>
            <a:r>
              <a:rPr lang="bg-BG" sz="2000" dirty="0" smtClean="0">
                <a:solidFill>
                  <a:schemeClr val="tx1">
                    <a:lumMod val="65000"/>
                    <a:lumOff val="35000"/>
                  </a:schemeClr>
                </a:solidFill>
              </a:rPr>
              <a:t>принос </a:t>
            </a:r>
            <a:r>
              <a:rPr lang="bg-BG" sz="2000" dirty="0">
                <a:solidFill>
                  <a:schemeClr val="tx1">
                    <a:lumMod val="65000"/>
                    <a:lumOff val="35000"/>
                  </a:schemeClr>
                </a:solidFill>
              </a:rPr>
              <a:t>към </a:t>
            </a:r>
            <a:r>
              <a:rPr lang="bg-BG" sz="2000" dirty="0" smtClean="0">
                <a:solidFill>
                  <a:schemeClr val="tx1">
                    <a:lumMod val="65000"/>
                    <a:lumOff val="35000"/>
                  </a:schemeClr>
                </a:solidFill>
              </a:rPr>
              <a:t>оптимизирането </a:t>
            </a:r>
            <a:r>
              <a:rPr lang="bg-BG" sz="2000" dirty="0">
                <a:solidFill>
                  <a:schemeClr val="tx1">
                    <a:lumMod val="65000"/>
                    <a:lumOff val="35000"/>
                  </a:schemeClr>
                </a:solidFill>
              </a:rPr>
              <a:t>на управлението на водния сектор като </a:t>
            </a:r>
            <a:r>
              <a:rPr lang="bg-BG" sz="2000" dirty="0" smtClean="0">
                <a:solidFill>
                  <a:schemeClr val="tx1">
                    <a:lumMod val="65000"/>
                    <a:lumOff val="35000"/>
                  </a:schemeClr>
                </a:solidFill>
              </a:rPr>
              <a:t>цяло; принос </a:t>
            </a:r>
            <a:r>
              <a:rPr lang="bg-BG" sz="2000" dirty="0">
                <a:solidFill>
                  <a:schemeClr val="tx1">
                    <a:lumMod val="65000"/>
                    <a:lumOff val="35000"/>
                  </a:schemeClr>
                </a:solidFill>
              </a:rPr>
              <a:t>към постигане на ангажиментите, поети от България в преговорния </a:t>
            </a:r>
            <a:r>
              <a:rPr lang="bg-BG" sz="2000" dirty="0" smtClean="0">
                <a:solidFill>
                  <a:schemeClr val="tx1">
                    <a:lumMod val="65000"/>
                    <a:lumOff val="35000"/>
                  </a:schemeClr>
                </a:solidFill>
              </a:rPr>
              <a:t>процес</a:t>
            </a:r>
            <a:r>
              <a:rPr lang="en-US" sz="2000" dirty="0" smtClean="0">
                <a:solidFill>
                  <a:schemeClr val="tx1">
                    <a:lumMod val="65000"/>
                    <a:lumOff val="35000"/>
                  </a:schemeClr>
                </a:solidFill>
              </a:rPr>
              <a:t>.</a:t>
            </a:r>
            <a:endParaRPr lang="bg-BG" sz="2000" dirty="0">
              <a:solidFill>
                <a:schemeClr val="tx1">
                  <a:lumMod val="65000"/>
                  <a:lumOff val="35000"/>
                </a:schemeClr>
              </a:solidFill>
            </a:endParaRPr>
          </a:p>
        </p:txBody>
      </p:sp>
      <p:sp>
        <p:nvSpPr>
          <p:cNvPr id="5" name="Заглавие 2"/>
          <p:cNvSpPr txBox="1">
            <a:spLocks/>
          </p:cNvSpPr>
          <p:nvPr/>
        </p:nvSpPr>
        <p:spPr>
          <a:xfrm>
            <a:off x="35496" y="5578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g-BG" dirty="0" smtClean="0"/>
              <a:t>  </a:t>
            </a:r>
            <a:r>
              <a:rPr lang="bg-BG" sz="3200" dirty="0" smtClean="0">
                <a:solidFill>
                  <a:schemeClr val="bg1"/>
                </a:solidFill>
              </a:rPr>
              <a:t>Ползи</a:t>
            </a:r>
            <a:endParaRPr lang="en-US" sz="3200" dirty="0">
              <a:solidFill>
                <a:schemeClr val="bg1"/>
              </a:solidFill>
            </a:endParaRPr>
          </a:p>
        </p:txBody>
      </p:sp>
    </p:spTree>
    <p:extLst>
      <p:ext uri="{BB962C8B-B14F-4D97-AF65-F5344CB8AC3E}">
        <p14:creationId xmlns:p14="http://schemas.microsoft.com/office/powerpoint/2010/main" val="1693967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роцес 1"/>
          <p:cNvSpPr/>
          <p:nvPr/>
        </p:nvSpPr>
        <p:spPr>
          <a:xfrm>
            <a:off x="0" y="-27384"/>
            <a:ext cx="9144000" cy="1700808"/>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00310"/>
            <a:ext cx="380365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лавие 2"/>
          <p:cNvSpPr txBox="1">
            <a:spLocks/>
          </p:cNvSpPr>
          <p:nvPr/>
        </p:nvSpPr>
        <p:spPr>
          <a:xfrm>
            <a:off x="35496" y="5578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g-BG" dirty="0" smtClean="0"/>
              <a:t>   </a:t>
            </a:r>
            <a:r>
              <a:rPr lang="bg-BG" sz="3200" dirty="0" smtClean="0">
                <a:solidFill>
                  <a:schemeClr val="bg1"/>
                </a:solidFill>
              </a:rPr>
              <a:t>Проектна готовност</a:t>
            </a:r>
            <a:endParaRPr lang="en-US" sz="3200" dirty="0">
              <a:solidFill>
                <a:schemeClr val="bg1"/>
              </a:solidFill>
            </a:endParaRPr>
          </a:p>
        </p:txBody>
      </p:sp>
      <p:sp>
        <p:nvSpPr>
          <p:cNvPr id="5" name="Правоъгълник 4"/>
          <p:cNvSpPr/>
          <p:nvPr/>
        </p:nvSpPr>
        <p:spPr>
          <a:xfrm>
            <a:off x="473178" y="1716269"/>
            <a:ext cx="8352928" cy="4939814"/>
          </a:xfrm>
          <a:prstGeom prst="rect">
            <a:avLst/>
          </a:prstGeom>
        </p:spPr>
        <p:txBody>
          <a:bodyPr wrap="square">
            <a:spAutoFit/>
          </a:bodyPr>
          <a:lstStyle/>
          <a:p>
            <a:pPr marL="342900" indent="-342900">
              <a:spcBef>
                <a:spcPts val="1200"/>
              </a:spcBef>
              <a:spcAft>
                <a:spcPts val="600"/>
              </a:spcAft>
              <a:buFont typeface="Arial" pitchFamily="34" charset="0"/>
              <a:buChar char="•"/>
            </a:pPr>
            <a:r>
              <a:rPr lang="bg-BG" sz="2000" dirty="0" smtClean="0">
                <a:solidFill>
                  <a:schemeClr val="tx1">
                    <a:lumMod val="65000"/>
                    <a:lumOff val="35000"/>
                  </a:schemeClr>
                </a:solidFill>
              </a:rPr>
              <a:t>Напълно подготвени  документации за участие в обществени поръчки за </a:t>
            </a:r>
            <a:r>
              <a:rPr lang="bg-BG" sz="2000" dirty="0" smtClean="0">
                <a:solidFill>
                  <a:schemeClr val="tx1">
                    <a:lumMod val="65000"/>
                    <a:lumOff val="35000"/>
                  </a:schemeClr>
                </a:solidFill>
              </a:rPr>
              <a:t>строителство;</a:t>
            </a:r>
            <a:endParaRPr lang="bg-BG" sz="2000" dirty="0">
              <a:solidFill>
                <a:schemeClr val="tx1">
                  <a:lumMod val="65000"/>
                  <a:lumOff val="35000"/>
                </a:schemeClr>
              </a:solidFill>
            </a:endParaRPr>
          </a:p>
          <a:p>
            <a:pPr marL="342900" indent="-342900">
              <a:spcBef>
                <a:spcPts val="1200"/>
              </a:spcBef>
              <a:spcAft>
                <a:spcPts val="600"/>
              </a:spcAft>
              <a:buFont typeface="Arial" pitchFamily="34" charset="0"/>
              <a:buChar char="•"/>
            </a:pPr>
            <a:r>
              <a:rPr lang="bg-BG" sz="2000" dirty="0" smtClean="0">
                <a:solidFill>
                  <a:schemeClr val="tx1">
                    <a:lumMod val="65000"/>
                    <a:lumOff val="35000"/>
                  </a:schemeClr>
                </a:solidFill>
              </a:rPr>
              <a:t>Подготвени инвестиционни проекти за ВиК мрежата до </a:t>
            </a:r>
            <a:r>
              <a:rPr lang="bg-BG" sz="2000" dirty="0">
                <a:solidFill>
                  <a:schemeClr val="tx1">
                    <a:lumMod val="65000"/>
                    <a:lumOff val="35000"/>
                  </a:schemeClr>
                </a:solidFill>
              </a:rPr>
              <a:t>работна </a:t>
            </a:r>
            <a:r>
              <a:rPr lang="bg-BG" sz="2000" dirty="0" smtClean="0">
                <a:solidFill>
                  <a:schemeClr val="tx1">
                    <a:lumMod val="65000"/>
                    <a:lumOff val="35000"/>
                  </a:schemeClr>
                </a:solidFill>
              </a:rPr>
              <a:t>фаза;</a:t>
            </a:r>
            <a:endParaRPr lang="bg-BG" sz="2000" dirty="0">
              <a:solidFill>
                <a:schemeClr val="tx1">
                  <a:lumMod val="65000"/>
                  <a:lumOff val="35000"/>
                </a:schemeClr>
              </a:solidFill>
            </a:endParaRPr>
          </a:p>
          <a:p>
            <a:pPr marL="342900" indent="-342900">
              <a:spcBef>
                <a:spcPts val="1200"/>
              </a:spcBef>
              <a:spcAft>
                <a:spcPts val="600"/>
              </a:spcAft>
              <a:buFont typeface="Arial" pitchFamily="34" charset="0"/>
              <a:buChar char="•"/>
            </a:pPr>
            <a:r>
              <a:rPr lang="bg-BG" sz="2000" dirty="0" smtClean="0">
                <a:solidFill>
                  <a:schemeClr val="tx1">
                    <a:lumMod val="65000"/>
                    <a:lumOff val="35000"/>
                  </a:schemeClr>
                </a:solidFill>
              </a:rPr>
              <a:t>Подготвено идейно проектиране за </a:t>
            </a:r>
            <a:r>
              <a:rPr lang="bg-BG" sz="2000" dirty="0" smtClean="0">
                <a:solidFill>
                  <a:schemeClr val="tx1">
                    <a:lumMod val="65000"/>
                    <a:lumOff val="35000"/>
                  </a:schemeClr>
                </a:solidFill>
              </a:rPr>
              <a:t>ПСОВ;</a:t>
            </a:r>
            <a:endParaRPr lang="bg-BG" sz="2000" dirty="0">
              <a:solidFill>
                <a:schemeClr val="tx1">
                  <a:lumMod val="65000"/>
                  <a:lumOff val="35000"/>
                </a:schemeClr>
              </a:solidFill>
            </a:endParaRPr>
          </a:p>
          <a:p>
            <a:pPr marL="342900" indent="-342900">
              <a:spcBef>
                <a:spcPts val="1200"/>
              </a:spcBef>
              <a:spcAft>
                <a:spcPts val="600"/>
              </a:spcAft>
              <a:buFont typeface="Arial" pitchFamily="34" charset="0"/>
              <a:buChar char="•"/>
            </a:pPr>
            <a:r>
              <a:rPr lang="bg-BG" sz="2000" dirty="0" smtClean="0">
                <a:solidFill>
                  <a:schemeClr val="tx1">
                    <a:lumMod val="65000"/>
                    <a:lumOff val="35000"/>
                  </a:schemeClr>
                </a:solidFill>
              </a:rPr>
              <a:t>Сключени договори за проектиране, авторски надзор, строителен надзор и технически контрол при проектирането на договори по </a:t>
            </a:r>
            <a:r>
              <a:rPr lang="bg-BG" sz="2000" dirty="0" smtClean="0">
                <a:solidFill>
                  <a:schemeClr val="tx1">
                    <a:lumMod val="65000"/>
                    <a:lumOff val="35000"/>
                  </a:schemeClr>
                </a:solidFill>
              </a:rPr>
              <a:t>ФИДИК;</a:t>
            </a:r>
            <a:endParaRPr lang="bg-BG" sz="2000" dirty="0">
              <a:solidFill>
                <a:schemeClr val="tx1">
                  <a:lumMod val="65000"/>
                  <a:lumOff val="35000"/>
                </a:schemeClr>
              </a:solidFill>
            </a:endParaRPr>
          </a:p>
          <a:p>
            <a:pPr marL="342900" indent="-342900">
              <a:spcBef>
                <a:spcPts val="1200"/>
              </a:spcBef>
              <a:spcAft>
                <a:spcPts val="600"/>
              </a:spcAft>
              <a:buFont typeface="Arial" pitchFamily="34" charset="0"/>
              <a:buChar char="•"/>
            </a:pPr>
            <a:r>
              <a:rPr lang="bg-BG" sz="2000" dirty="0" smtClean="0">
                <a:solidFill>
                  <a:schemeClr val="tx1">
                    <a:lumMod val="65000"/>
                    <a:lumOff val="35000"/>
                  </a:schemeClr>
                </a:solidFill>
              </a:rPr>
              <a:t>Провеждат се всички процедури по оценка на съответствието  на работното проектиране – съгласуване на проектите с експлоатационни и контролни структури, изготвяне на доклад от строителния </a:t>
            </a:r>
            <a:r>
              <a:rPr lang="bg-BG" sz="2000" dirty="0" smtClean="0">
                <a:solidFill>
                  <a:schemeClr val="tx1">
                    <a:lumMod val="65000"/>
                    <a:lumOff val="35000"/>
                  </a:schemeClr>
                </a:solidFill>
              </a:rPr>
              <a:t>надзор;</a:t>
            </a:r>
            <a:endParaRPr lang="bg-BG" sz="2000" dirty="0">
              <a:solidFill>
                <a:schemeClr val="tx1">
                  <a:lumMod val="65000"/>
                  <a:lumOff val="35000"/>
                </a:schemeClr>
              </a:solidFill>
            </a:endParaRPr>
          </a:p>
          <a:p>
            <a:pPr marL="342900" indent="-342900">
              <a:spcBef>
                <a:spcPts val="1200"/>
              </a:spcBef>
              <a:spcAft>
                <a:spcPts val="600"/>
              </a:spcAft>
              <a:buFont typeface="Arial" pitchFamily="34" charset="0"/>
              <a:buChar char="•"/>
            </a:pPr>
            <a:r>
              <a:rPr lang="bg-BG" sz="2000" dirty="0" smtClean="0">
                <a:solidFill>
                  <a:schemeClr val="tx1">
                    <a:lumMod val="65000"/>
                    <a:lumOff val="35000"/>
                  </a:schemeClr>
                </a:solidFill>
              </a:rPr>
              <a:t>Обявена процедура за СМР – реконструкция на пречиствателна станция за отпадъчни </a:t>
            </a:r>
            <a:r>
              <a:rPr lang="bg-BG" sz="2000" dirty="0" smtClean="0">
                <a:solidFill>
                  <a:schemeClr val="tx1">
                    <a:lumMod val="65000"/>
                    <a:lumOff val="35000"/>
                  </a:schemeClr>
                </a:solidFill>
              </a:rPr>
              <a:t>води.</a:t>
            </a:r>
            <a:endParaRPr lang="bg-BG" sz="2000" dirty="0"/>
          </a:p>
        </p:txBody>
      </p:sp>
    </p:spTree>
    <p:extLst>
      <p:ext uri="{BB962C8B-B14F-4D97-AF65-F5344CB8AC3E}">
        <p14:creationId xmlns:p14="http://schemas.microsoft.com/office/powerpoint/2010/main" val="48003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роцес 1"/>
          <p:cNvSpPr/>
          <p:nvPr/>
        </p:nvSpPr>
        <p:spPr>
          <a:xfrm>
            <a:off x="0" y="-27384"/>
            <a:ext cx="9144000" cy="1700808"/>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456" y="2420888"/>
            <a:ext cx="380365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лавие 2"/>
          <p:cNvSpPr txBox="1">
            <a:spLocks/>
          </p:cNvSpPr>
          <p:nvPr/>
        </p:nvSpPr>
        <p:spPr>
          <a:xfrm>
            <a:off x="35496" y="5578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g-BG" dirty="0" smtClean="0"/>
              <a:t>   </a:t>
            </a:r>
            <a:r>
              <a:rPr lang="bg-BG" dirty="0" smtClean="0">
                <a:solidFill>
                  <a:schemeClr val="bg1"/>
                </a:solidFill>
              </a:rPr>
              <a:t>Благодарим за вниманието!</a:t>
            </a:r>
            <a:endParaRPr lang="en-US" sz="3200" dirty="0">
              <a:solidFill>
                <a:schemeClr val="bg1"/>
              </a:solidFill>
            </a:endParaRPr>
          </a:p>
        </p:txBody>
      </p:sp>
      <p:sp>
        <p:nvSpPr>
          <p:cNvPr id="5" name="Правоъгълник 4"/>
          <p:cNvSpPr/>
          <p:nvPr/>
        </p:nvSpPr>
        <p:spPr>
          <a:xfrm>
            <a:off x="473178" y="2215892"/>
            <a:ext cx="8352928" cy="3785652"/>
          </a:xfrm>
          <a:prstGeom prst="rect">
            <a:avLst/>
          </a:prstGeom>
        </p:spPr>
        <p:txBody>
          <a:bodyPr wrap="square">
            <a:spAutoFit/>
          </a:bodyPr>
          <a:lstStyle/>
          <a:p>
            <a:r>
              <a:rPr lang="bg-BG" sz="2000" dirty="0" smtClean="0">
                <a:solidFill>
                  <a:schemeClr val="tx1">
                    <a:lumMod val="65000"/>
                    <a:lumOff val="35000"/>
                  </a:schemeClr>
                </a:solidFill>
              </a:rPr>
              <a:t>ОБЩИНА ГАБРОВО</a:t>
            </a:r>
          </a:p>
          <a:p>
            <a:r>
              <a:rPr lang="bg-BG" sz="2000" b="1" dirty="0" smtClean="0">
                <a:solidFill>
                  <a:schemeClr val="tx1">
                    <a:lumMod val="65000"/>
                    <a:lumOff val="35000"/>
                  </a:schemeClr>
                </a:solidFill>
              </a:rPr>
              <a:t>Звено за изпълнение на проект</a:t>
            </a:r>
          </a:p>
          <a:p>
            <a:endParaRPr lang="en-US" sz="2000" dirty="0" smtClean="0">
              <a:solidFill>
                <a:schemeClr val="tx1">
                  <a:lumMod val="65000"/>
                  <a:lumOff val="35000"/>
                </a:schemeClr>
              </a:solidFill>
            </a:endParaRPr>
          </a:p>
          <a:p>
            <a:r>
              <a:rPr lang="bg-BG" sz="2000" dirty="0" smtClean="0">
                <a:solidFill>
                  <a:schemeClr val="tx1">
                    <a:lumMod val="65000"/>
                    <a:lumOff val="35000"/>
                  </a:schemeClr>
                </a:solidFill>
              </a:rPr>
              <a:t>тел.</a:t>
            </a:r>
            <a:r>
              <a:rPr lang="en-US" sz="2000" dirty="0" smtClean="0">
                <a:solidFill>
                  <a:schemeClr val="tx1">
                    <a:lumMod val="65000"/>
                    <a:lumOff val="35000"/>
                  </a:schemeClr>
                </a:solidFill>
              </a:rPr>
              <a:t>:</a:t>
            </a:r>
            <a:r>
              <a:rPr lang="bg-BG" sz="2000" dirty="0" smtClean="0">
                <a:solidFill>
                  <a:schemeClr val="tx1">
                    <a:lumMod val="65000"/>
                    <a:lumOff val="35000"/>
                  </a:schemeClr>
                </a:solidFill>
              </a:rPr>
              <a:t>    066/ 818 377</a:t>
            </a:r>
          </a:p>
          <a:p>
            <a:r>
              <a:rPr lang="bg-BG" sz="2000" dirty="0" smtClean="0">
                <a:solidFill>
                  <a:schemeClr val="tx1">
                    <a:lumMod val="65000"/>
                    <a:lumOff val="35000"/>
                  </a:schemeClr>
                </a:solidFill>
              </a:rPr>
              <a:t>Факс</a:t>
            </a:r>
            <a:r>
              <a:rPr lang="en-US" sz="2000" dirty="0" smtClean="0">
                <a:solidFill>
                  <a:schemeClr val="tx1">
                    <a:lumMod val="65000"/>
                    <a:lumOff val="35000"/>
                  </a:schemeClr>
                </a:solidFill>
              </a:rPr>
              <a:t>:</a:t>
            </a:r>
            <a:r>
              <a:rPr lang="bg-BG" sz="2000" dirty="0" smtClean="0">
                <a:solidFill>
                  <a:schemeClr val="tx1">
                    <a:lumMod val="65000"/>
                    <a:lumOff val="35000"/>
                  </a:schemeClr>
                </a:solidFill>
              </a:rPr>
              <a:t>  066/809 371</a:t>
            </a:r>
          </a:p>
          <a:p>
            <a:r>
              <a:rPr lang="en-US" sz="2000" dirty="0" smtClean="0">
                <a:solidFill>
                  <a:schemeClr val="tx1">
                    <a:lumMod val="65000"/>
                    <a:lumOff val="35000"/>
                  </a:schemeClr>
                </a:solidFill>
                <a:hlinkClick r:id="rId3"/>
              </a:rPr>
              <a:t>office@waterprojectgabrovo.eu</a:t>
            </a:r>
            <a:endParaRPr lang="en-US" sz="2000" dirty="0" smtClean="0">
              <a:solidFill>
                <a:schemeClr val="tx1">
                  <a:lumMod val="65000"/>
                  <a:lumOff val="35000"/>
                </a:schemeClr>
              </a:solidFill>
            </a:endParaRPr>
          </a:p>
          <a:p>
            <a:r>
              <a:rPr lang="en-US" sz="2000" dirty="0" smtClean="0">
                <a:solidFill>
                  <a:schemeClr val="tx1">
                    <a:lumMod val="65000"/>
                    <a:lumOff val="35000"/>
                  </a:schemeClr>
                </a:solidFill>
                <a:hlinkClick r:id="rId4"/>
              </a:rPr>
              <a:t>www.waterprojectgabrovo.eu</a:t>
            </a:r>
            <a:endParaRPr lang="en-US" sz="2000" dirty="0" smtClean="0">
              <a:solidFill>
                <a:schemeClr val="tx1">
                  <a:lumMod val="65000"/>
                  <a:lumOff val="35000"/>
                </a:schemeClr>
              </a:solidFill>
            </a:endParaRPr>
          </a:p>
          <a:p>
            <a:endParaRPr lang="bg-BG" sz="2000" dirty="0" smtClean="0"/>
          </a:p>
          <a:p>
            <a:endParaRPr lang="bg-BG" sz="2000" dirty="0"/>
          </a:p>
          <a:p>
            <a:endParaRPr lang="bg-BG" sz="2000" dirty="0" smtClean="0"/>
          </a:p>
          <a:p>
            <a:endParaRPr lang="bg-BG" sz="2000" dirty="0"/>
          </a:p>
          <a:p>
            <a:endParaRPr lang="bg-BG" sz="2000" dirty="0"/>
          </a:p>
        </p:txBody>
      </p:sp>
      <p:pic>
        <p:nvPicPr>
          <p:cNvPr id="6" name="Картина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5085184"/>
            <a:ext cx="1785798" cy="1152128"/>
          </a:xfrm>
          <a:prstGeom prst="rect">
            <a:avLst/>
          </a:prstGeom>
        </p:spPr>
      </p:pic>
      <p:pic>
        <p:nvPicPr>
          <p:cNvPr id="7" name="Картина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7904" y="5019757"/>
            <a:ext cx="1728192" cy="1039514"/>
          </a:xfrm>
          <a:prstGeom prst="rect">
            <a:avLst/>
          </a:prstGeom>
        </p:spPr>
      </p:pic>
      <p:pic>
        <p:nvPicPr>
          <p:cNvPr id="8" name="Картина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84321" y="5085184"/>
            <a:ext cx="1536151" cy="1097251"/>
          </a:xfrm>
          <a:prstGeom prst="rect">
            <a:avLst/>
          </a:prstGeom>
        </p:spPr>
      </p:pic>
    </p:spTree>
    <p:extLst>
      <p:ext uri="{BB962C8B-B14F-4D97-AF65-F5344CB8AC3E}">
        <p14:creationId xmlns:p14="http://schemas.microsoft.com/office/powerpoint/2010/main" val="846437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процес 4"/>
          <p:cNvSpPr/>
          <p:nvPr/>
        </p:nvSpPr>
        <p:spPr>
          <a:xfrm>
            <a:off x="0" y="0"/>
            <a:ext cx="9144000" cy="1700808"/>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00310"/>
            <a:ext cx="380365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97917"/>
            <a:ext cx="82296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Контейнер за съдържание 7"/>
          <p:cNvSpPr>
            <a:spLocks noGrp="1"/>
          </p:cNvSpPr>
          <p:nvPr>
            <p:ph idx="4294967295"/>
          </p:nvPr>
        </p:nvSpPr>
        <p:spPr>
          <a:xfrm>
            <a:off x="504056" y="2104579"/>
            <a:ext cx="8388424" cy="4132733"/>
          </a:xfrm>
        </p:spPr>
        <p:txBody>
          <a:bodyPr>
            <a:normAutofit fontScale="77500" lnSpcReduction="20000"/>
          </a:bodyPr>
          <a:lstStyle/>
          <a:p>
            <a:r>
              <a:rPr lang="bg-BG" sz="2600" dirty="0">
                <a:solidFill>
                  <a:schemeClr val="tx1">
                    <a:lumMod val="65000"/>
                    <a:lumOff val="35000"/>
                  </a:schemeClr>
                </a:solidFill>
              </a:rPr>
              <a:t>Околната среда на България е един от най-ценните национални активи, който следва да бъде защитаван и опазван с оглед бъдещите ползи от него. </a:t>
            </a:r>
            <a:endParaRPr lang="bg-BG" sz="2600" dirty="0" smtClean="0">
              <a:solidFill>
                <a:schemeClr val="tx1">
                  <a:lumMod val="65000"/>
                  <a:lumOff val="35000"/>
                </a:schemeClr>
              </a:solidFill>
            </a:endParaRPr>
          </a:p>
          <a:p>
            <a:r>
              <a:rPr lang="bg-BG" sz="2600" dirty="0" smtClean="0">
                <a:solidFill>
                  <a:schemeClr val="tx1">
                    <a:lumMod val="65000"/>
                    <a:lumOff val="35000"/>
                  </a:schemeClr>
                </a:solidFill>
              </a:rPr>
              <a:t>За </a:t>
            </a:r>
            <a:r>
              <a:rPr lang="bg-BG" sz="2600" dirty="0">
                <a:solidFill>
                  <a:schemeClr val="tx1">
                    <a:lumMod val="65000"/>
                    <a:lumOff val="35000"/>
                  </a:schemeClr>
                </a:solidFill>
              </a:rPr>
              <a:t>да защитим и запазим природните ресурси и за да подобрим екологичното състояние на страната, в бъдеще следва да осигурим устойчиво развитие – не само от социално-икономическа, но и от екологична гледна точка.</a:t>
            </a:r>
          </a:p>
          <a:p>
            <a:r>
              <a:rPr lang="bg-BG" sz="2600" dirty="0">
                <a:solidFill>
                  <a:schemeClr val="tx1">
                    <a:lumMod val="65000"/>
                    <a:lumOff val="35000"/>
                  </a:schemeClr>
                </a:solidFill>
              </a:rPr>
              <a:t>Оперативна програма „Околна среда 2007 – 2013 г.” (ОПОС) е една от седемте оперативни програми, разработени като част от Националната стратегическа </a:t>
            </a:r>
            <a:r>
              <a:rPr lang="bg-BG" sz="2600" dirty="0" smtClean="0">
                <a:solidFill>
                  <a:schemeClr val="tx1">
                    <a:lumMod val="65000"/>
                    <a:lumOff val="35000"/>
                  </a:schemeClr>
                </a:solidFill>
              </a:rPr>
              <a:t>референтна </a:t>
            </a:r>
            <a:r>
              <a:rPr lang="bg-BG" sz="2600" dirty="0">
                <a:solidFill>
                  <a:schemeClr val="tx1">
                    <a:lumMod val="65000"/>
                    <a:lumOff val="35000"/>
                  </a:schemeClr>
                </a:solidFill>
              </a:rPr>
              <a:t>рамка на Република България за програмния период 2007 – 2013 г. </a:t>
            </a:r>
          </a:p>
          <a:p>
            <a:r>
              <a:rPr lang="bg-BG" sz="2600" dirty="0">
                <a:solidFill>
                  <a:schemeClr val="tx1">
                    <a:lumMod val="65000"/>
                    <a:lumOff val="35000"/>
                  </a:schemeClr>
                </a:solidFill>
              </a:rPr>
              <a:t>На базата на анализ на съществуващата ситуация програмата определя приоритетните за страната области по отношение на сектор „околна среда”, които ще намерят своята реализация и финансиране в рамките на документа за програмния период.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процес 4"/>
          <p:cNvSpPr/>
          <p:nvPr/>
        </p:nvSpPr>
        <p:spPr>
          <a:xfrm>
            <a:off x="0" y="0"/>
            <a:ext cx="9144000" cy="1700808"/>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Контейнер за съдържание 1"/>
          <p:cNvSpPr>
            <a:spLocks noGrp="1"/>
          </p:cNvSpPr>
          <p:nvPr>
            <p:ph idx="4294967295"/>
          </p:nvPr>
        </p:nvSpPr>
        <p:spPr>
          <a:xfrm>
            <a:off x="430213" y="1843088"/>
            <a:ext cx="8462267" cy="4754264"/>
          </a:xfrm>
        </p:spPr>
        <p:txBody>
          <a:bodyPr>
            <a:normAutofit fontScale="70000" lnSpcReduction="20000"/>
          </a:bodyPr>
          <a:lstStyle/>
          <a:p>
            <a:r>
              <a:rPr lang="bg-BG" sz="2900" dirty="0">
                <a:solidFill>
                  <a:schemeClr val="tx1">
                    <a:lumMod val="65000"/>
                    <a:lumOff val="35000"/>
                  </a:schemeClr>
                </a:solidFill>
              </a:rPr>
              <a:t>Чрез подобряване и развитие на базисната </a:t>
            </a:r>
            <a:r>
              <a:rPr lang="bg-BG" sz="2900" dirty="0" smtClean="0">
                <a:solidFill>
                  <a:schemeClr val="tx1">
                    <a:lumMod val="65000"/>
                    <a:lumOff val="35000"/>
                  </a:schemeClr>
                </a:solidFill>
              </a:rPr>
              <a:t>екологична инфраструктура</a:t>
            </a:r>
            <a:r>
              <a:rPr lang="bg-BG" sz="2900" dirty="0">
                <a:solidFill>
                  <a:schemeClr val="tx1">
                    <a:lumMod val="65000"/>
                    <a:lumOff val="35000"/>
                  </a:schemeClr>
                </a:solidFill>
              </a:rPr>
              <a:t>, </a:t>
            </a:r>
            <a:r>
              <a:rPr lang="bg-BG" sz="2900" dirty="0" smtClean="0">
                <a:solidFill>
                  <a:schemeClr val="tx1">
                    <a:lumMod val="65000"/>
                    <a:lumOff val="35000"/>
                  </a:schemeClr>
                </a:solidFill>
              </a:rPr>
              <a:t>ОПОС </a:t>
            </a:r>
            <a:r>
              <a:rPr lang="bg-BG" sz="2900" dirty="0">
                <a:solidFill>
                  <a:schemeClr val="tx1">
                    <a:lumMod val="65000"/>
                    <a:lumOff val="35000"/>
                  </a:schemeClr>
                </a:solidFill>
              </a:rPr>
              <a:t>ще допринесе за осъществяването на </a:t>
            </a:r>
            <a:r>
              <a:rPr lang="bg-BG" sz="2900" dirty="0" smtClean="0">
                <a:solidFill>
                  <a:schemeClr val="tx1">
                    <a:lumMod val="65000"/>
                    <a:lumOff val="35000"/>
                  </a:schemeClr>
                </a:solidFill>
              </a:rPr>
              <a:t>визията </a:t>
            </a:r>
            <a:r>
              <a:rPr lang="bg-BG" sz="2900" dirty="0">
                <a:solidFill>
                  <a:schemeClr val="tx1">
                    <a:lumMod val="65000"/>
                    <a:lumOff val="35000"/>
                  </a:schemeClr>
                </a:solidFill>
              </a:rPr>
              <a:t>за България съгласно </a:t>
            </a:r>
            <a:r>
              <a:rPr lang="bg-BG" sz="2900" dirty="0" smtClean="0">
                <a:solidFill>
                  <a:schemeClr val="tx1">
                    <a:lumMod val="65000"/>
                    <a:lumOff val="35000"/>
                  </a:schemeClr>
                </a:solidFill>
              </a:rPr>
              <a:t>НСРР за </a:t>
            </a:r>
            <a:r>
              <a:rPr lang="bg-BG" sz="2900" dirty="0">
                <a:solidFill>
                  <a:schemeClr val="tx1">
                    <a:lumMod val="65000"/>
                    <a:lumOff val="35000"/>
                  </a:schemeClr>
                </a:solidFill>
              </a:rPr>
              <a:t>периода 2007 – 2013 г., а именно: </a:t>
            </a:r>
            <a:r>
              <a:rPr lang="bg-BG" sz="2900" dirty="0" smtClean="0">
                <a:solidFill>
                  <a:schemeClr val="tx1">
                    <a:lumMod val="65000"/>
                    <a:lumOff val="35000"/>
                  </a:schemeClr>
                </a:solidFill>
              </a:rPr>
              <a:t>към </a:t>
            </a:r>
            <a:r>
              <a:rPr lang="bg-BG" sz="2900" dirty="0">
                <a:solidFill>
                  <a:schemeClr val="tx1">
                    <a:lumMod val="65000"/>
                    <a:lumOff val="35000"/>
                  </a:schemeClr>
                </a:solidFill>
              </a:rPr>
              <a:t>2015 г. България да стане динамична, конкурентоспособна и достъпна държава-членка на ЕС с високи качество на живот, доходи и социална чувствителност на обществото.</a:t>
            </a:r>
          </a:p>
          <a:p>
            <a:r>
              <a:rPr lang="bg-BG" sz="2900" dirty="0">
                <a:solidFill>
                  <a:schemeClr val="tx1">
                    <a:lumMod val="65000"/>
                    <a:lumOff val="35000"/>
                  </a:schemeClr>
                </a:solidFill>
              </a:rPr>
              <a:t>ОПОС се основава на целите и приоритетите на екологичната политика на ЕС и отразява поетите от България </a:t>
            </a:r>
            <a:r>
              <a:rPr lang="bg-BG" sz="2900" dirty="0" smtClean="0">
                <a:solidFill>
                  <a:schemeClr val="tx1">
                    <a:lumMod val="65000"/>
                    <a:lumOff val="35000"/>
                  </a:schemeClr>
                </a:solidFill>
              </a:rPr>
              <a:t>ангажименти </a:t>
            </a:r>
            <a:r>
              <a:rPr lang="bg-BG" sz="2900" dirty="0">
                <a:solidFill>
                  <a:schemeClr val="tx1">
                    <a:lumMod val="65000"/>
                    <a:lumOff val="35000"/>
                  </a:schemeClr>
                </a:solidFill>
              </a:rPr>
              <a:t>в сектор “околна среда”, както ангажиментите към ЕС, поети по време на предприсъединителния период, заедно със специфичните национални интереси. </a:t>
            </a:r>
          </a:p>
          <a:p>
            <a:r>
              <a:rPr lang="bg-BG" sz="2900" dirty="0" smtClean="0">
                <a:solidFill>
                  <a:schemeClr val="tx1">
                    <a:lumMod val="65000"/>
                    <a:lumOff val="35000"/>
                  </a:schemeClr>
                </a:solidFill>
              </a:rPr>
              <a:t>Главната </a:t>
            </a:r>
            <a:r>
              <a:rPr lang="bg-BG" sz="2900" dirty="0">
                <a:solidFill>
                  <a:schemeClr val="tx1">
                    <a:lumMod val="65000"/>
                    <a:lumOff val="35000"/>
                  </a:schemeClr>
                </a:solidFill>
              </a:rPr>
              <a:t>стратегическа цел на ОПОС е </a:t>
            </a:r>
            <a:r>
              <a:rPr lang="bg-BG" sz="2900" i="1" dirty="0">
                <a:solidFill>
                  <a:schemeClr val="tx1">
                    <a:lumMod val="65000"/>
                    <a:lumOff val="35000"/>
                  </a:schemeClr>
                </a:solidFill>
              </a:rPr>
              <a:t>подобряване, запазване и </a:t>
            </a:r>
            <a:r>
              <a:rPr lang="bg-BG" sz="2900" i="1" dirty="0" smtClean="0">
                <a:solidFill>
                  <a:schemeClr val="tx1">
                    <a:lumMod val="65000"/>
                    <a:lumOff val="35000"/>
                  </a:schemeClr>
                </a:solidFill>
              </a:rPr>
              <a:t>възстановяване </a:t>
            </a:r>
            <a:r>
              <a:rPr lang="bg-BG" sz="2900" i="1" dirty="0">
                <a:solidFill>
                  <a:schemeClr val="tx1">
                    <a:lumMod val="65000"/>
                    <a:lumOff val="35000"/>
                  </a:schemeClr>
                </a:solidFill>
              </a:rPr>
              <a:t>на естествената околна среда и развитие на екологичната инфраструктура</a:t>
            </a:r>
            <a:r>
              <a:rPr lang="bg-BG" sz="2900" dirty="0">
                <a:solidFill>
                  <a:schemeClr val="tx1">
                    <a:lumMod val="65000"/>
                    <a:lumOff val="35000"/>
                  </a:schemeClr>
                </a:solidFill>
              </a:rPr>
              <a:t>. </a:t>
            </a:r>
          </a:p>
          <a:p>
            <a:r>
              <a:rPr lang="bg-BG" sz="2900" dirty="0">
                <a:solidFill>
                  <a:schemeClr val="tx1">
                    <a:lumMod val="65000"/>
                    <a:lumOff val="35000"/>
                  </a:schemeClr>
                </a:solidFill>
              </a:rPr>
              <a:t>Изпълнението на главната цел ще допринесе за подобряване качеството на живот на населението и повишаване на възможностите за инвестиции в страната. </a:t>
            </a:r>
          </a:p>
          <a:p>
            <a:endParaRPr lang="en-US"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856" y="325909"/>
            <a:ext cx="82296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00310"/>
            <a:ext cx="380365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процес 4"/>
          <p:cNvSpPr/>
          <p:nvPr/>
        </p:nvSpPr>
        <p:spPr>
          <a:xfrm>
            <a:off x="0" y="0"/>
            <a:ext cx="9144000" cy="1700808"/>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Контейнер за съдържание 1"/>
          <p:cNvSpPr>
            <a:spLocks noGrp="1"/>
          </p:cNvSpPr>
          <p:nvPr>
            <p:ph idx="4294967295"/>
          </p:nvPr>
        </p:nvSpPr>
        <p:spPr>
          <a:xfrm>
            <a:off x="251520" y="980728"/>
            <a:ext cx="8772202" cy="5472608"/>
          </a:xfrm>
        </p:spPr>
        <p:txBody>
          <a:bodyPr>
            <a:normAutofit/>
          </a:bodyPr>
          <a:lstStyle/>
          <a:p>
            <a:pPr marL="0" indent="0">
              <a:buNone/>
            </a:pPr>
            <a:r>
              <a:rPr lang="bg-BG" sz="2000" dirty="0" smtClean="0">
                <a:solidFill>
                  <a:schemeClr val="tx1">
                    <a:lumMod val="85000"/>
                    <a:lumOff val="15000"/>
                  </a:schemeClr>
                </a:solidFill>
              </a:rPr>
              <a:t>Водоснабдителна система</a:t>
            </a:r>
          </a:p>
          <a:p>
            <a:pPr marL="0" indent="0">
              <a:buNone/>
            </a:pPr>
            <a:endParaRPr lang="bg-BG" dirty="0">
              <a:solidFill>
                <a:schemeClr val="tx1">
                  <a:lumMod val="85000"/>
                  <a:lumOff val="15000"/>
                </a:schemeClr>
              </a:solidFill>
            </a:endParaRPr>
          </a:p>
          <a:p>
            <a:pPr marL="0" indent="0">
              <a:buNone/>
            </a:pPr>
            <a:r>
              <a:rPr lang="bg-BG" sz="2000" u="sng" dirty="0">
                <a:solidFill>
                  <a:schemeClr val="tx1">
                    <a:lumMod val="65000"/>
                    <a:lumOff val="35000"/>
                  </a:schemeClr>
                </a:solidFill>
              </a:rPr>
              <a:t>Пречиствателна станция за питейни води </a:t>
            </a:r>
            <a:r>
              <a:rPr lang="bg-BG" sz="2000" dirty="0">
                <a:solidFill>
                  <a:schemeClr val="tx1">
                    <a:lumMod val="65000"/>
                    <a:lumOff val="35000"/>
                  </a:schemeClr>
                </a:solidFill>
              </a:rPr>
              <a:t>/ПСПВ/ гр. Габрово е въведена в експлоатация през</a:t>
            </a:r>
            <a:r>
              <a:rPr lang="ru-RU" sz="2000" dirty="0">
                <a:solidFill>
                  <a:schemeClr val="tx1">
                    <a:lumMod val="65000"/>
                    <a:lumOff val="35000"/>
                  </a:schemeClr>
                </a:solidFill>
              </a:rPr>
              <a:t> 1974</a:t>
            </a:r>
            <a:r>
              <a:rPr lang="bg-BG" sz="2000" dirty="0">
                <a:solidFill>
                  <a:schemeClr val="tx1">
                    <a:lumMod val="65000"/>
                    <a:lumOff val="35000"/>
                  </a:schemeClr>
                </a:solidFill>
              </a:rPr>
              <a:t> г</a:t>
            </a:r>
            <a:r>
              <a:rPr lang="ru-RU" sz="2000" dirty="0" smtClean="0">
                <a:solidFill>
                  <a:schemeClr val="tx1">
                    <a:lumMod val="65000"/>
                    <a:lumOff val="35000"/>
                  </a:schemeClr>
                </a:solidFill>
              </a:rPr>
              <a:t>.  </a:t>
            </a:r>
            <a:r>
              <a:rPr lang="bg-BG" sz="2000" dirty="0" smtClean="0">
                <a:solidFill>
                  <a:schemeClr val="tx1">
                    <a:lumMod val="65000"/>
                    <a:lumOff val="35000"/>
                  </a:schemeClr>
                </a:solidFill>
              </a:rPr>
              <a:t>Към </a:t>
            </a:r>
            <a:r>
              <a:rPr lang="bg-BG" sz="2000" dirty="0">
                <a:solidFill>
                  <a:schemeClr val="tx1">
                    <a:lumMod val="65000"/>
                    <a:lumOff val="35000"/>
                  </a:schemeClr>
                </a:solidFill>
              </a:rPr>
              <a:t>момента технологичната схема включва контактна коагулация, пясъчни филтри и обеззаразяване с хлор. </a:t>
            </a:r>
          </a:p>
          <a:p>
            <a:pPr marL="0" indent="0">
              <a:buNone/>
            </a:pPr>
            <a:endParaRPr lang="bg-BG" sz="2000" dirty="0" smtClean="0">
              <a:solidFill>
                <a:schemeClr val="tx1">
                  <a:lumMod val="65000"/>
                  <a:lumOff val="35000"/>
                </a:schemeClr>
              </a:solidFill>
            </a:endParaRPr>
          </a:p>
          <a:p>
            <a:pPr marL="0" indent="0">
              <a:buNone/>
            </a:pPr>
            <a:r>
              <a:rPr lang="bg-BG" sz="2000" dirty="0" smtClean="0">
                <a:solidFill>
                  <a:schemeClr val="tx1">
                    <a:lumMod val="65000"/>
                    <a:lumOff val="35000"/>
                  </a:schemeClr>
                </a:solidFill>
              </a:rPr>
              <a:t>Съществуващата </a:t>
            </a:r>
            <a:r>
              <a:rPr lang="bg-BG" sz="2000" dirty="0">
                <a:solidFill>
                  <a:schemeClr val="tx1">
                    <a:lumMod val="65000"/>
                    <a:lumOff val="35000"/>
                  </a:schemeClr>
                </a:solidFill>
              </a:rPr>
              <a:t>ПСПВ е с ниска експлоатационна надеждност, поради липсата на първичен утаител, лошото състояние на филтърни клетки, </a:t>
            </a:r>
            <a:r>
              <a:rPr lang="bg-BG" sz="2000" dirty="0" smtClean="0">
                <a:solidFill>
                  <a:schemeClr val="tx1">
                    <a:lumMod val="65000"/>
                    <a:lumOff val="35000"/>
                  </a:schemeClr>
                </a:solidFill>
              </a:rPr>
              <a:t>резервоари</a:t>
            </a:r>
            <a:r>
              <a:rPr lang="bg-BG" sz="2000" dirty="0">
                <a:solidFill>
                  <a:schemeClr val="tx1">
                    <a:lumMod val="65000"/>
                    <a:lumOff val="35000"/>
                  </a:schemeClr>
                </a:solidFill>
              </a:rPr>
              <a:t>, смесител за </a:t>
            </a:r>
            <a:r>
              <a:rPr lang="bg-BG" sz="2000" dirty="0" smtClean="0">
                <a:solidFill>
                  <a:schemeClr val="tx1">
                    <a:lumMod val="65000"/>
                    <a:lumOff val="35000"/>
                  </a:schemeClr>
                </a:solidFill>
              </a:rPr>
              <a:t>реагентна обработка </a:t>
            </a:r>
            <a:r>
              <a:rPr lang="bg-BG" sz="2000" dirty="0">
                <a:solidFill>
                  <a:schemeClr val="tx1">
                    <a:lumMod val="65000"/>
                    <a:lumOff val="35000"/>
                  </a:schemeClr>
                </a:solidFill>
              </a:rPr>
              <a:t>на суровата вода, механично и електро оборудване, морално остарели </a:t>
            </a:r>
            <a:r>
              <a:rPr lang="bg-BG" sz="2000" dirty="0" smtClean="0">
                <a:solidFill>
                  <a:schemeClr val="tx1">
                    <a:lumMod val="65000"/>
                    <a:lumOff val="35000"/>
                  </a:schemeClr>
                </a:solidFill>
              </a:rPr>
              <a:t>хлор</a:t>
            </a:r>
            <a:r>
              <a:rPr lang="bg-BG" sz="2000" dirty="0" smtClean="0">
                <a:solidFill>
                  <a:schemeClr val="tx1">
                    <a:lumMod val="65000"/>
                    <a:lumOff val="35000"/>
                  </a:schemeClr>
                </a:solidFill>
              </a:rPr>
              <a:t>иращи</a:t>
            </a:r>
            <a:r>
              <a:rPr lang="bg-BG" sz="2000" dirty="0" smtClean="0">
                <a:solidFill>
                  <a:schemeClr val="tx1">
                    <a:lumMod val="65000"/>
                    <a:lumOff val="35000"/>
                  </a:schemeClr>
                </a:solidFill>
              </a:rPr>
              <a:t> </a:t>
            </a:r>
            <a:r>
              <a:rPr lang="bg-BG" sz="2000" dirty="0">
                <a:solidFill>
                  <a:schemeClr val="tx1">
                    <a:lumMod val="65000"/>
                    <a:lumOff val="35000"/>
                  </a:schemeClr>
                </a:solidFill>
              </a:rPr>
              <a:t>апарати, неработещи инсталации за подготовка и дозиране на реагенти, инсталации за </a:t>
            </a:r>
            <a:r>
              <a:rPr lang="bg-BG" sz="2000" dirty="0" smtClean="0">
                <a:solidFill>
                  <a:schemeClr val="tx1">
                    <a:lumMod val="65000"/>
                    <a:lumOff val="35000"/>
                  </a:schemeClr>
                </a:solidFill>
              </a:rPr>
              <a:t>третиране </a:t>
            </a:r>
            <a:r>
              <a:rPr lang="bg-BG" sz="2000" dirty="0">
                <a:solidFill>
                  <a:schemeClr val="tx1">
                    <a:lumMod val="65000"/>
                    <a:lumOff val="35000"/>
                  </a:schemeClr>
                </a:solidFill>
              </a:rPr>
              <a:t>на технологичните отпадъчни води, </a:t>
            </a:r>
            <a:r>
              <a:rPr lang="bg-BG" sz="2000" dirty="0" smtClean="0">
                <a:solidFill>
                  <a:schemeClr val="tx1">
                    <a:lumMod val="65000"/>
                    <a:lumOff val="35000"/>
                  </a:schemeClr>
                </a:solidFill>
              </a:rPr>
              <a:t>както </a:t>
            </a:r>
            <a:r>
              <a:rPr lang="bg-BG" sz="2000" dirty="0">
                <a:solidFill>
                  <a:schemeClr val="tx1">
                    <a:lumMod val="65000"/>
                    <a:lumOff val="35000"/>
                  </a:schemeClr>
                </a:solidFill>
              </a:rPr>
              <a:t>и липса на контролно – измервателни прибори, и автоматизация. Ефективното и рентабилно експлоатиране на станцията са почти невъзможни, а настоящата практиката да се </a:t>
            </a:r>
            <a:r>
              <a:rPr lang="bg-BG" sz="2000" dirty="0" smtClean="0">
                <a:solidFill>
                  <a:schemeClr val="tx1">
                    <a:lumMod val="65000"/>
                    <a:lumOff val="35000"/>
                  </a:schemeClr>
                </a:solidFill>
              </a:rPr>
              <a:t>заустват промивните </a:t>
            </a:r>
            <a:r>
              <a:rPr lang="bg-BG" sz="2000" dirty="0">
                <a:solidFill>
                  <a:schemeClr val="tx1">
                    <a:lumMod val="65000"/>
                    <a:lumOff val="35000"/>
                  </a:schemeClr>
                </a:solidFill>
              </a:rPr>
              <a:t>води директно в р. Янтра нарушава както българските, така и европейските екологични норми.  </a:t>
            </a:r>
          </a:p>
          <a:p>
            <a:endParaRPr lang="en-US" dirty="0">
              <a:solidFill>
                <a:schemeClr val="tx1">
                  <a:lumMod val="50000"/>
                  <a:lumOff val="50000"/>
                </a:schemeClr>
              </a:solidFill>
            </a:endParaRPr>
          </a:p>
        </p:txBody>
      </p:sp>
      <p:sp>
        <p:nvSpPr>
          <p:cNvPr id="3" name="Заглавие 2"/>
          <p:cNvSpPr>
            <a:spLocks noGrp="1"/>
          </p:cNvSpPr>
          <p:nvPr>
            <p:ph type="title" idx="4294967295"/>
          </p:nvPr>
        </p:nvSpPr>
        <p:spPr>
          <a:xfrm>
            <a:off x="-684584" y="116632"/>
            <a:ext cx="8229600" cy="1143000"/>
          </a:xfrm>
        </p:spPr>
        <p:txBody>
          <a:bodyPr>
            <a:normAutofit/>
          </a:bodyPr>
          <a:lstStyle/>
          <a:p>
            <a:pPr algn="l"/>
            <a:r>
              <a:rPr lang="bg-BG" sz="3200" dirty="0" smtClean="0"/>
              <a:t>          </a:t>
            </a:r>
            <a:r>
              <a:rPr lang="bg-BG" sz="3200" dirty="0" smtClean="0">
                <a:solidFill>
                  <a:schemeClr val="bg1"/>
                </a:solidFill>
              </a:rPr>
              <a:t>Ситуация ВИК система</a:t>
            </a:r>
            <a:endParaRPr lang="en-US" sz="3200" dirty="0">
              <a:solidFill>
                <a:schemeClr val="bg1"/>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00310"/>
            <a:ext cx="380365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6632"/>
            <a:ext cx="4680520" cy="3470792"/>
          </a:xfrm>
          <a:prstGeom prst="rect">
            <a:avLst/>
          </a:prstGeom>
          <a:effectLst>
            <a:softEdge rad="241300"/>
          </a:effectLst>
        </p:spPr>
      </p:pic>
      <p:pic>
        <p:nvPicPr>
          <p:cNvPr id="4" name="Картина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8242" y="3613088"/>
            <a:ext cx="4611464" cy="3029788"/>
          </a:xfrm>
          <a:prstGeom prst="rect">
            <a:avLst/>
          </a:prstGeom>
          <a:effectLst>
            <a:softEdge rad="241300"/>
          </a:effectLst>
        </p:spPr>
      </p:pic>
      <p:sp>
        <p:nvSpPr>
          <p:cNvPr id="5" name="Текстово поле 4"/>
          <p:cNvSpPr txBox="1"/>
          <p:nvPr/>
        </p:nvSpPr>
        <p:spPr>
          <a:xfrm>
            <a:off x="927763" y="3933056"/>
            <a:ext cx="3168352" cy="369332"/>
          </a:xfrm>
          <a:prstGeom prst="rect">
            <a:avLst/>
          </a:prstGeom>
          <a:noFill/>
        </p:spPr>
        <p:txBody>
          <a:bodyPr wrap="square" rtlCol="0">
            <a:spAutoFit/>
          </a:bodyPr>
          <a:lstStyle/>
          <a:p>
            <a:r>
              <a:rPr lang="bg-BG" dirty="0" smtClean="0"/>
              <a:t>Съществуваща ПСПВ </a:t>
            </a:r>
            <a:endParaRPr lang="en-US"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00310"/>
            <a:ext cx="380365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52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процес 4"/>
          <p:cNvSpPr/>
          <p:nvPr/>
        </p:nvSpPr>
        <p:spPr>
          <a:xfrm>
            <a:off x="0" y="0"/>
            <a:ext cx="9144000" cy="1700808"/>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Контейнер за съдържание 1"/>
          <p:cNvSpPr>
            <a:spLocks noGrp="1"/>
          </p:cNvSpPr>
          <p:nvPr>
            <p:ph idx="4294967295"/>
          </p:nvPr>
        </p:nvSpPr>
        <p:spPr>
          <a:xfrm>
            <a:off x="251520" y="1268760"/>
            <a:ext cx="8772202" cy="5472608"/>
          </a:xfrm>
        </p:spPr>
        <p:txBody>
          <a:bodyPr>
            <a:normAutofit/>
          </a:bodyPr>
          <a:lstStyle/>
          <a:p>
            <a:pPr marL="0" indent="0">
              <a:buNone/>
            </a:pPr>
            <a:r>
              <a:rPr lang="bg-BG" sz="2000" dirty="0" smtClean="0">
                <a:solidFill>
                  <a:schemeClr val="tx1">
                    <a:lumMod val="85000"/>
                    <a:lumOff val="15000"/>
                  </a:schemeClr>
                </a:solidFill>
              </a:rPr>
              <a:t>Водоснабдителна система</a:t>
            </a:r>
          </a:p>
          <a:p>
            <a:pPr marL="0" indent="0">
              <a:buNone/>
            </a:pPr>
            <a:endParaRPr lang="bg-BG" dirty="0">
              <a:solidFill>
                <a:schemeClr val="tx1">
                  <a:lumMod val="85000"/>
                  <a:lumOff val="15000"/>
                </a:schemeClr>
              </a:solidFill>
            </a:endParaRPr>
          </a:p>
          <a:p>
            <a:pPr marL="0" indent="0">
              <a:buNone/>
            </a:pPr>
            <a:r>
              <a:rPr lang="bg-BG" sz="2000" u="sng" dirty="0" smtClean="0">
                <a:solidFill>
                  <a:schemeClr val="tx1">
                    <a:lumMod val="65000"/>
                    <a:lumOff val="35000"/>
                  </a:schemeClr>
                </a:solidFill>
              </a:rPr>
              <a:t>Силно </a:t>
            </a:r>
            <a:r>
              <a:rPr lang="bg-BG" sz="2000" u="sng" dirty="0">
                <a:solidFill>
                  <a:schemeClr val="tx1">
                    <a:lumMod val="65000"/>
                    <a:lumOff val="35000"/>
                  </a:schemeClr>
                </a:solidFill>
              </a:rPr>
              <a:t>амортизирана водоразпределителна </a:t>
            </a:r>
            <a:r>
              <a:rPr lang="bg-BG" sz="2000" u="sng" dirty="0" smtClean="0">
                <a:solidFill>
                  <a:schemeClr val="tx1">
                    <a:lumMod val="65000"/>
                    <a:lumOff val="35000"/>
                  </a:schemeClr>
                </a:solidFill>
              </a:rPr>
              <a:t>мрежа</a:t>
            </a:r>
            <a:r>
              <a:rPr lang="bg-BG" sz="2000" dirty="0" smtClean="0">
                <a:solidFill>
                  <a:schemeClr val="tx1">
                    <a:lumMod val="65000"/>
                    <a:lumOff val="35000"/>
                  </a:schemeClr>
                </a:solidFill>
              </a:rPr>
              <a:t>: </a:t>
            </a:r>
          </a:p>
          <a:p>
            <a:pPr marL="0" indent="0">
              <a:buNone/>
            </a:pPr>
            <a:endParaRPr lang="bg-BG" sz="2000" dirty="0">
              <a:solidFill>
                <a:schemeClr val="tx1">
                  <a:lumMod val="65000"/>
                  <a:lumOff val="35000"/>
                </a:schemeClr>
              </a:solidFill>
            </a:endParaRPr>
          </a:p>
          <a:p>
            <a:r>
              <a:rPr lang="bg-BG" sz="2000" dirty="0" smtClean="0">
                <a:solidFill>
                  <a:schemeClr val="tx1">
                    <a:lumMod val="65000"/>
                    <a:lumOff val="35000"/>
                  </a:schemeClr>
                </a:solidFill>
              </a:rPr>
              <a:t>ниско </a:t>
            </a:r>
            <a:r>
              <a:rPr lang="bg-BG" sz="2000" dirty="0">
                <a:solidFill>
                  <a:schemeClr val="tx1">
                    <a:lumMod val="65000"/>
                    <a:lumOff val="35000"/>
                  </a:schemeClr>
                </a:solidFill>
              </a:rPr>
              <a:t>качество на старата разпределителна мрежа и високо налягане, което води до големи технически загуби на питейна вода, възлизащи на 73%; </a:t>
            </a:r>
            <a:endParaRPr lang="bg-BG" sz="2000" dirty="0" smtClean="0">
              <a:solidFill>
                <a:schemeClr val="tx1">
                  <a:lumMod val="65000"/>
                  <a:lumOff val="35000"/>
                </a:schemeClr>
              </a:solidFill>
            </a:endParaRPr>
          </a:p>
          <a:p>
            <a:endParaRPr lang="bg-BG" sz="2000" dirty="0" smtClean="0">
              <a:solidFill>
                <a:schemeClr val="tx1">
                  <a:lumMod val="65000"/>
                  <a:lumOff val="35000"/>
                </a:schemeClr>
              </a:solidFill>
            </a:endParaRPr>
          </a:p>
          <a:p>
            <a:r>
              <a:rPr lang="bg-BG" sz="2000" dirty="0" smtClean="0">
                <a:solidFill>
                  <a:schemeClr val="tx1">
                    <a:lumMod val="65000"/>
                    <a:lumOff val="35000"/>
                  </a:schemeClr>
                </a:solidFill>
              </a:rPr>
              <a:t>ниска </a:t>
            </a:r>
            <a:r>
              <a:rPr lang="bg-BG" sz="2000" dirty="0">
                <a:solidFill>
                  <a:schemeClr val="tx1">
                    <a:lumMod val="65000"/>
                    <a:lumOff val="35000"/>
                  </a:schemeClr>
                </a:solidFill>
              </a:rPr>
              <a:t>надеждност на </a:t>
            </a:r>
            <a:r>
              <a:rPr lang="bg-BG" sz="2000" dirty="0" smtClean="0">
                <a:solidFill>
                  <a:schemeClr val="tx1">
                    <a:lumMod val="65000"/>
                    <a:lumOff val="35000"/>
                  </a:schemeClr>
                </a:solidFill>
              </a:rPr>
              <a:t>водоснабдяването </a:t>
            </a:r>
            <a:r>
              <a:rPr lang="bg-BG" sz="2000" dirty="0">
                <a:solidFill>
                  <a:schemeClr val="tx1">
                    <a:lumMod val="65000"/>
                    <a:lumOff val="35000"/>
                  </a:schemeClr>
                </a:solidFill>
              </a:rPr>
              <a:t>поради чести аварии и продължителни ремонтни работи; </a:t>
            </a:r>
            <a:endParaRPr lang="bg-BG" sz="2000" dirty="0" smtClean="0">
              <a:solidFill>
                <a:schemeClr val="tx1">
                  <a:lumMod val="65000"/>
                  <a:lumOff val="35000"/>
                </a:schemeClr>
              </a:solidFill>
            </a:endParaRPr>
          </a:p>
          <a:p>
            <a:endParaRPr lang="bg-BG" sz="2000" dirty="0">
              <a:solidFill>
                <a:schemeClr val="tx1">
                  <a:lumMod val="65000"/>
                  <a:lumOff val="35000"/>
                </a:schemeClr>
              </a:solidFill>
            </a:endParaRPr>
          </a:p>
          <a:p>
            <a:r>
              <a:rPr lang="bg-BG" sz="2000" dirty="0" smtClean="0">
                <a:solidFill>
                  <a:schemeClr val="tx1">
                    <a:lumMod val="65000"/>
                    <a:lumOff val="35000"/>
                  </a:schemeClr>
                </a:solidFill>
              </a:rPr>
              <a:t>високи </a:t>
            </a:r>
            <a:r>
              <a:rPr lang="bg-BG" sz="2000" dirty="0">
                <a:solidFill>
                  <a:schemeClr val="tx1">
                    <a:lumMod val="65000"/>
                    <a:lumOff val="35000"/>
                  </a:schemeClr>
                </a:solidFill>
              </a:rPr>
              <a:t>разходи за експлоатация и </a:t>
            </a:r>
            <a:r>
              <a:rPr lang="bg-BG" sz="2000" dirty="0" smtClean="0">
                <a:solidFill>
                  <a:schemeClr val="tx1">
                    <a:lumMod val="65000"/>
                    <a:lumOff val="35000"/>
                  </a:schemeClr>
                </a:solidFill>
              </a:rPr>
              <a:t>поддръжка</a:t>
            </a:r>
            <a:r>
              <a:rPr lang="bg-BG" sz="2000" dirty="0">
                <a:solidFill>
                  <a:schemeClr val="tx1">
                    <a:lumMod val="65000"/>
                    <a:lumOff val="35000"/>
                  </a:schemeClr>
                </a:solidFill>
              </a:rPr>
              <a:t>.</a:t>
            </a:r>
          </a:p>
          <a:p>
            <a:endParaRPr lang="en-US" dirty="0">
              <a:solidFill>
                <a:schemeClr val="tx1">
                  <a:lumMod val="50000"/>
                  <a:lumOff val="50000"/>
                </a:schemeClr>
              </a:solidFill>
            </a:endParaRPr>
          </a:p>
        </p:txBody>
      </p:sp>
      <p:sp>
        <p:nvSpPr>
          <p:cNvPr id="3" name="Заглавие 2"/>
          <p:cNvSpPr>
            <a:spLocks noGrp="1"/>
          </p:cNvSpPr>
          <p:nvPr>
            <p:ph type="title" idx="4294967295"/>
          </p:nvPr>
        </p:nvSpPr>
        <p:spPr>
          <a:xfrm>
            <a:off x="-684584" y="274638"/>
            <a:ext cx="8229600" cy="1143000"/>
          </a:xfrm>
        </p:spPr>
        <p:txBody>
          <a:bodyPr>
            <a:normAutofit/>
          </a:bodyPr>
          <a:lstStyle/>
          <a:p>
            <a:pPr algn="l"/>
            <a:r>
              <a:rPr lang="bg-BG" sz="3200" dirty="0" smtClean="0"/>
              <a:t>          </a:t>
            </a:r>
            <a:r>
              <a:rPr lang="bg-BG" sz="3200" dirty="0" smtClean="0">
                <a:solidFill>
                  <a:schemeClr val="bg1"/>
                </a:solidFill>
              </a:rPr>
              <a:t>Ситуация ВИК система</a:t>
            </a:r>
            <a:endParaRPr lang="en-US" sz="3200" dirty="0">
              <a:solidFill>
                <a:schemeClr val="bg1"/>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00310"/>
            <a:ext cx="380365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275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 5"/>
          <p:cNvSpPr/>
          <p:nvPr/>
        </p:nvSpPr>
        <p:spPr>
          <a:xfrm>
            <a:off x="0" y="0"/>
            <a:ext cx="9144000" cy="1700808"/>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Контейнер за съдържание 1"/>
          <p:cNvSpPr>
            <a:spLocks noGrp="1"/>
          </p:cNvSpPr>
          <p:nvPr>
            <p:ph idx="4294967295"/>
          </p:nvPr>
        </p:nvSpPr>
        <p:spPr>
          <a:xfrm>
            <a:off x="575556" y="1772816"/>
            <a:ext cx="8244916" cy="4781426"/>
          </a:xfrm>
        </p:spPr>
        <p:txBody>
          <a:bodyPr>
            <a:noAutofit/>
          </a:bodyPr>
          <a:lstStyle/>
          <a:p>
            <a:pPr marL="0" indent="0">
              <a:spcAft>
                <a:spcPts val="0"/>
              </a:spcAft>
              <a:buNone/>
            </a:pPr>
            <a:r>
              <a:rPr lang="bg-BG" sz="2000" u="sng" cap="all" dirty="0" smtClean="0">
                <a:solidFill>
                  <a:schemeClr val="tx1">
                    <a:lumMod val="65000"/>
                    <a:lumOff val="35000"/>
                  </a:schemeClr>
                </a:solidFill>
                <a:ea typeface="Times New Roman"/>
              </a:rPr>
              <a:t>к</a:t>
            </a:r>
            <a:r>
              <a:rPr lang="bg-BG" sz="2000" u="sng" dirty="0" smtClean="0">
                <a:solidFill>
                  <a:schemeClr val="tx1">
                    <a:lumMod val="65000"/>
                    <a:lumOff val="35000"/>
                  </a:schemeClr>
                </a:solidFill>
                <a:ea typeface="Times New Roman"/>
              </a:rPr>
              <a:t>анализационна </a:t>
            </a:r>
            <a:r>
              <a:rPr lang="bg-BG" sz="2000" u="sng" dirty="0">
                <a:solidFill>
                  <a:schemeClr val="tx1">
                    <a:lumMod val="65000"/>
                    <a:lumOff val="35000"/>
                  </a:schemeClr>
                </a:solidFill>
                <a:ea typeface="Times New Roman"/>
              </a:rPr>
              <a:t>мрежа</a:t>
            </a:r>
            <a:r>
              <a:rPr lang="bg-BG" sz="2000" dirty="0">
                <a:solidFill>
                  <a:schemeClr val="tx1">
                    <a:lumMod val="65000"/>
                    <a:lumOff val="35000"/>
                  </a:schemeClr>
                </a:solidFill>
                <a:ea typeface="Times New Roman"/>
              </a:rPr>
              <a:t>: </a:t>
            </a:r>
          </a:p>
          <a:p>
            <a:pPr>
              <a:spcBef>
                <a:spcPts val="1200"/>
              </a:spcBef>
            </a:pPr>
            <a:r>
              <a:rPr lang="bg-BG" sz="2000" dirty="0" smtClean="0">
                <a:solidFill>
                  <a:schemeClr val="tx1">
                    <a:lumMod val="65000"/>
                    <a:lumOff val="35000"/>
                  </a:schemeClr>
                </a:solidFill>
                <a:ea typeface="Times New Roman"/>
              </a:rPr>
              <a:t>свързаността към пречиствателната система възлиза на едва 79% за града; </a:t>
            </a:r>
          </a:p>
          <a:p>
            <a:r>
              <a:rPr lang="bg-BG" sz="2000" dirty="0" smtClean="0">
                <a:solidFill>
                  <a:schemeClr val="tx1">
                    <a:lumMod val="65000"/>
                    <a:lumOff val="35000"/>
                  </a:schemeClr>
                </a:solidFill>
                <a:ea typeface="Times New Roman"/>
              </a:rPr>
              <a:t>преливащи </a:t>
            </a:r>
            <a:r>
              <a:rPr lang="bg-BG" sz="2000" dirty="0">
                <a:solidFill>
                  <a:schemeClr val="tx1">
                    <a:lumMod val="65000"/>
                    <a:lumOff val="35000"/>
                  </a:schemeClr>
                </a:solidFill>
                <a:ea typeface="Times New Roman"/>
              </a:rPr>
              <a:t>септични ями и директно </a:t>
            </a:r>
            <a:r>
              <a:rPr lang="bg-BG" sz="2000" dirty="0" smtClean="0">
                <a:solidFill>
                  <a:schemeClr val="tx1">
                    <a:lumMod val="65000"/>
                    <a:lumOff val="35000"/>
                  </a:schemeClr>
                </a:solidFill>
                <a:ea typeface="Times New Roman"/>
              </a:rPr>
              <a:t>заустване </a:t>
            </a:r>
            <a:r>
              <a:rPr lang="bg-BG" sz="2000" dirty="0">
                <a:solidFill>
                  <a:schemeClr val="tx1">
                    <a:lumMod val="65000"/>
                    <a:lumOff val="35000"/>
                  </a:schemeClr>
                </a:solidFill>
                <a:ea typeface="Times New Roman"/>
              </a:rPr>
              <a:t>на </a:t>
            </a:r>
            <a:r>
              <a:rPr lang="bg-BG" sz="2000" dirty="0" smtClean="0">
                <a:solidFill>
                  <a:schemeClr val="tx1">
                    <a:lumMod val="65000"/>
                    <a:lumOff val="35000"/>
                  </a:schemeClr>
                </a:solidFill>
                <a:ea typeface="Times New Roman"/>
              </a:rPr>
              <a:t>отпадъчни води </a:t>
            </a:r>
            <a:r>
              <a:rPr lang="bg-BG" sz="2000" dirty="0">
                <a:solidFill>
                  <a:schemeClr val="tx1">
                    <a:lumMod val="65000"/>
                    <a:lumOff val="35000"/>
                  </a:schemeClr>
                </a:solidFill>
                <a:ea typeface="Times New Roman"/>
              </a:rPr>
              <a:t>в </a:t>
            </a:r>
            <a:r>
              <a:rPr lang="bg-BG" sz="2000" dirty="0" smtClean="0">
                <a:solidFill>
                  <a:schemeClr val="tx1">
                    <a:lumMod val="65000"/>
                    <a:lumOff val="35000"/>
                  </a:schemeClr>
                </a:solidFill>
                <a:ea typeface="Times New Roman"/>
              </a:rPr>
              <a:t>околната среда нарушават екологичните стандарти; </a:t>
            </a:r>
          </a:p>
          <a:p>
            <a:r>
              <a:rPr lang="bg-BG" sz="2000" dirty="0" smtClean="0">
                <a:solidFill>
                  <a:schemeClr val="tx1">
                    <a:lumMod val="65000"/>
                    <a:lumOff val="35000"/>
                  </a:schemeClr>
                </a:solidFill>
                <a:ea typeface="Times New Roman"/>
              </a:rPr>
              <a:t>висока </a:t>
            </a:r>
            <a:r>
              <a:rPr lang="bg-BG" sz="2000" dirty="0">
                <a:solidFill>
                  <a:schemeClr val="tx1">
                    <a:lumMod val="65000"/>
                    <a:lumOff val="35000"/>
                  </a:schemeClr>
                </a:solidFill>
                <a:ea typeface="Times New Roman"/>
              </a:rPr>
              <a:t>инфилтрация в канализационната система – 85%; </a:t>
            </a:r>
            <a:endParaRPr lang="bg-BG" sz="2000" dirty="0" smtClean="0">
              <a:solidFill>
                <a:schemeClr val="tx1">
                  <a:lumMod val="65000"/>
                  <a:lumOff val="35000"/>
                </a:schemeClr>
              </a:solidFill>
              <a:ea typeface="Times New Roman"/>
            </a:endParaRPr>
          </a:p>
          <a:p>
            <a:r>
              <a:rPr lang="bg-BG" sz="2000" dirty="0" smtClean="0">
                <a:solidFill>
                  <a:schemeClr val="tx1">
                    <a:lumMod val="65000"/>
                    <a:lumOff val="35000"/>
                  </a:schemeClr>
                </a:solidFill>
                <a:ea typeface="Times New Roman"/>
              </a:rPr>
              <a:t>силно амортизирана канална мрежа; </a:t>
            </a:r>
          </a:p>
          <a:p>
            <a:r>
              <a:rPr lang="bg-BG" sz="2000" dirty="0" smtClean="0">
                <a:solidFill>
                  <a:schemeClr val="tx1">
                    <a:lumMod val="65000"/>
                    <a:lumOff val="35000"/>
                  </a:schemeClr>
                </a:solidFill>
                <a:ea typeface="Times New Roman"/>
              </a:rPr>
              <a:t>поради </a:t>
            </a:r>
            <a:r>
              <a:rPr lang="bg-BG" sz="2000" dirty="0">
                <a:solidFill>
                  <a:schemeClr val="tx1">
                    <a:lumMod val="65000"/>
                    <a:lumOff val="35000"/>
                  </a:schemeClr>
                </a:solidFill>
                <a:ea typeface="Times New Roman"/>
              </a:rPr>
              <a:t>смесената канализация в централната част на града, съществуващите канали не могат да поемат водните количества при обилни </a:t>
            </a:r>
            <a:r>
              <a:rPr lang="bg-BG" sz="2000" dirty="0" smtClean="0">
                <a:solidFill>
                  <a:schemeClr val="tx1">
                    <a:lumMod val="65000"/>
                    <a:lumOff val="35000"/>
                  </a:schemeClr>
                </a:solidFill>
                <a:ea typeface="Times New Roman"/>
              </a:rPr>
              <a:t>валежи, което  </a:t>
            </a:r>
            <a:r>
              <a:rPr lang="bg-BG" sz="2000" dirty="0">
                <a:solidFill>
                  <a:schemeClr val="tx1">
                    <a:lumMod val="65000"/>
                    <a:lumOff val="35000"/>
                  </a:schemeClr>
                </a:solidFill>
                <a:ea typeface="Times New Roman"/>
              </a:rPr>
              <a:t>предизвиква наводняване на улици и приземни етажи; високи  разходи </a:t>
            </a:r>
            <a:r>
              <a:rPr lang="bg-BG" sz="2000" dirty="0" smtClean="0">
                <a:solidFill>
                  <a:schemeClr val="tx1">
                    <a:lumMod val="65000"/>
                    <a:lumOff val="35000"/>
                  </a:schemeClr>
                </a:solidFill>
                <a:ea typeface="Times New Roman"/>
              </a:rPr>
              <a:t> </a:t>
            </a:r>
            <a:r>
              <a:rPr lang="bg-BG" sz="2000" dirty="0">
                <a:solidFill>
                  <a:schemeClr val="tx1">
                    <a:lumMod val="65000"/>
                    <a:lumOff val="35000"/>
                  </a:schemeClr>
                </a:solidFill>
                <a:ea typeface="Times New Roman"/>
              </a:rPr>
              <a:t>за експлоатация и поддръжка  поради  необходимостта от ремонтни работи и постоянна профилактика</a:t>
            </a:r>
            <a:r>
              <a:rPr lang="bg-BG" sz="2000" dirty="0" smtClean="0">
                <a:solidFill>
                  <a:schemeClr val="tx1">
                    <a:lumMod val="65000"/>
                    <a:lumOff val="35000"/>
                  </a:schemeClr>
                </a:solidFill>
                <a:ea typeface="Times New Roman"/>
              </a:rPr>
              <a:t>.</a:t>
            </a:r>
          </a:p>
          <a:p>
            <a:endParaRPr lang="bg-BG" sz="2000" dirty="0">
              <a:solidFill>
                <a:schemeClr val="tx1">
                  <a:lumMod val="65000"/>
                  <a:lumOff val="35000"/>
                </a:schemeClr>
              </a:solidFill>
              <a:ea typeface="Times New Roman"/>
            </a:endParaRPr>
          </a:p>
          <a:p>
            <a:pPr>
              <a:spcAft>
                <a:spcPts val="0"/>
              </a:spcAft>
            </a:pPr>
            <a:endParaRPr lang="bg-BG" sz="1600" dirty="0">
              <a:latin typeface="Times New Roman"/>
              <a:ea typeface="Times New Roman"/>
            </a:endParaRPr>
          </a:p>
          <a:p>
            <a:endParaRPr lang="en-US" sz="1800" dirty="0"/>
          </a:p>
        </p:txBody>
      </p:sp>
      <p:sp>
        <p:nvSpPr>
          <p:cNvPr id="3" name="Заглавие 2"/>
          <p:cNvSpPr>
            <a:spLocks noGrp="1"/>
          </p:cNvSpPr>
          <p:nvPr>
            <p:ph type="title" idx="4294967295"/>
          </p:nvPr>
        </p:nvSpPr>
        <p:spPr>
          <a:xfrm>
            <a:off x="0" y="413792"/>
            <a:ext cx="8229600" cy="1143000"/>
          </a:xfrm>
        </p:spPr>
        <p:txBody>
          <a:bodyPr>
            <a:normAutofit/>
          </a:bodyPr>
          <a:lstStyle/>
          <a:p>
            <a:pPr algn="l"/>
            <a:r>
              <a:rPr lang="en-US" sz="3600" dirty="0" smtClean="0"/>
              <a:t>  </a:t>
            </a:r>
            <a:r>
              <a:rPr lang="bg-BG" sz="3600" dirty="0" smtClean="0"/>
              <a:t>   </a:t>
            </a:r>
            <a:r>
              <a:rPr lang="bg-BG" sz="3200" dirty="0" smtClean="0">
                <a:solidFill>
                  <a:schemeClr val="bg1"/>
                </a:solidFill>
              </a:rPr>
              <a:t>Ситуация ВИК система</a:t>
            </a:r>
            <a:br>
              <a:rPr lang="bg-BG" sz="3200" dirty="0" smtClean="0">
                <a:solidFill>
                  <a:schemeClr val="bg1"/>
                </a:solidFill>
              </a:rPr>
            </a:br>
            <a:r>
              <a:rPr lang="bg-BG" sz="3200" dirty="0" smtClean="0">
                <a:solidFill>
                  <a:schemeClr val="bg1"/>
                </a:solidFill>
              </a:rPr>
              <a:t>      </a:t>
            </a:r>
            <a:r>
              <a:rPr lang="bg-BG" sz="2000" dirty="0" smtClean="0">
                <a:solidFill>
                  <a:schemeClr val="tx1">
                    <a:lumMod val="85000"/>
                    <a:lumOff val="15000"/>
                  </a:schemeClr>
                </a:solidFill>
              </a:rPr>
              <a:t>Канализация</a:t>
            </a:r>
            <a:endParaRPr lang="en-US" sz="2000" dirty="0">
              <a:solidFill>
                <a:schemeClr val="tx1">
                  <a:lumMod val="85000"/>
                  <a:lumOff val="15000"/>
                </a:schemeClr>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00310"/>
            <a:ext cx="380365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 5"/>
          <p:cNvSpPr/>
          <p:nvPr/>
        </p:nvSpPr>
        <p:spPr>
          <a:xfrm>
            <a:off x="0" y="0"/>
            <a:ext cx="9144000" cy="1700808"/>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Контейнер за съдържание 1"/>
          <p:cNvSpPr>
            <a:spLocks noGrp="1"/>
          </p:cNvSpPr>
          <p:nvPr>
            <p:ph idx="4294967295"/>
          </p:nvPr>
        </p:nvSpPr>
        <p:spPr>
          <a:xfrm>
            <a:off x="179512" y="1671910"/>
            <a:ext cx="8844210" cy="4997450"/>
          </a:xfrm>
        </p:spPr>
        <p:txBody>
          <a:bodyPr>
            <a:noAutofit/>
          </a:bodyPr>
          <a:lstStyle/>
          <a:p>
            <a:pPr marL="0" indent="0">
              <a:buNone/>
            </a:pPr>
            <a:r>
              <a:rPr lang="bg-BG" sz="2000" u="sng" dirty="0" smtClean="0">
                <a:solidFill>
                  <a:schemeClr val="tx1">
                    <a:lumMod val="65000"/>
                    <a:lumOff val="35000"/>
                  </a:schemeClr>
                </a:solidFill>
                <a:ea typeface="Times New Roman"/>
              </a:rPr>
              <a:t>Пречиствателна станция за отпадъчни води /ПСОВ/</a:t>
            </a:r>
          </a:p>
          <a:p>
            <a:pPr marL="0" indent="0">
              <a:buNone/>
            </a:pPr>
            <a:r>
              <a:rPr lang="bg-BG" sz="2000" dirty="0">
                <a:solidFill>
                  <a:schemeClr val="tx1">
                    <a:lumMod val="65000"/>
                    <a:lumOff val="35000"/>
                  </a:schemeClr>
                </a:solidFill>
              </a:rPr>
              <a:t>Технологичната схема на съществуващата пречиствателна станция </a:t>
            </a:r>
            <a:r>
              <a:rPr lang="bg-BG" sz="2000" dirty="0" smtClean="0">
                <a:solidFill>
                  <a:schemeClr val="tx1">
                    <a:lumMod val="65000"/>
                    <a:lumOff val="35000"/>
                  </a:schemeClr>
                </a:solidFill>
              </a:rPr>
              <a:t>включва </a:t>
            </a:r>
            <a:r>
              <a:rPr lang="bg-BG" sz="2000" dirty="0">
                <a:solidFill>
                  <a:schemeClr val="tx1">
                    <a:lumMod val="65000"/>
                    <a:lumOff val="35000"/>
                  </a:schemeClr>
                </a:solidFill>
              </a:rPr>
              <a:t>механично, </a:t>
            </a:r>
            <a:r>
              <a:rPr lang="bg-BG" sz="2000" dirty="0" smtClean="0">
                <a:solidFill>
                  <a:schemeClr val="tx1">
                    <a:lumMod val="65000"/>
                    <a:lumOff val="35000"/>
                  </a:schemeClr>
                </a:solidFill>
              </a:rPr>
              <a:t>биологично </a:t>
            </a:r>
            <a:r>
              <a:rPr lang="bg-BG" sz="2000" dirty="0">
                <a:solidFill>
                  <a:schemeClr val="tx1">
                    <a:lumMod val="65000"/>
                    <a:lumOff val="35000"/>
                  </a:schemeClr>
                </a:solidFill>
              </a:rPr>
              <a:t>пречистване и обеззаразяване с течен хлор. Въвеждането в експлоатация е осъществено през 1984-85 г. Към този момент са изградени всички основни технологични и помощни съоръжения по пътя на водата и утайките в съответствие с първи етап на основния работен проект. Това са 50% от съоръженията за краен етап. На вход ПСОВ постъпват само водите от гр. Габрово. </a:t>
            </a:r>
          </a:p>
          <a:p>
            <a:pPr marL="0" indent="0">
              <a:buNone/>
            </a:pPr>
            <a:r>
              <a:rPr lang="bg-BG" sz="2000" dirty="0">
                <a:solidFill>
                  <a:schemeClr val="tx1">
                    <a:lumMod val="65000"/>
                    <a:lumOff val="35000"/>
                  </a:schemeClr>
                </a:solidFill>
              </a:rPr>
              <a:t>Реконструкцията на ПСОВ се </a:t>
            </a:r>
            <a:r>
              <a:rPr lang="bg-BG" sz="2000" dirty="0" smtClean="0">
                <a:solidFill>
                  <a:schemeClr val="tx1">
                    <a:lumMod val="65000"/>
                    <a:lumOff val="35000"/>
                  </a:schemeClr>
                </a:solidFill>
              </a:rPr>
              <a:t>налага </a:t>
            </a:r>
            <a:r>
              <a:rPr lang="bg-BG" sz="2000" dirty="0">
                <a:solidFill>
                  <a:schemeClr val="tx1">
                    <a:lumMod val="65000"/>
                    <a:lumOff val="35000"/>
                  </a:schemeClr>
                </a:solidFill>
              </a:rPr>
              <a:t>предвид на това, че станцията е проектирана преди повече от </a:t>
            </a:r>
            <a:r>
              <a:rPr lang="bg-BG" sz="2000" dirty="0" smtClean="0">
                <a:solidFill>
                  <a:schemeClr val="tx1">
                    <a:lumMod val="65000"/>
                    <a:lumOff val="35000"/>
                  </a:schemeClr>
                </a:solidFill>
              </a:rPr>
              <a:t>40 г</a:t>
            </a:r>
            <a:r>
              <a:rPr lang="en-US" sz="2000" dirty="0" smtClean="0">
                <a:solidFill>
                  <a:schemeClr val="tx1">
                    <a:lumMod val="65000"/>
                    <a:lumOff val="35000"/>
                  </a:schemeClr>
                </a:solidFill>
              </a:rPr>
              <a:t>. ,</a:t>
            </a:r>
            <a:r>
              <a:rPr lang="bg-BG" sz="2000" dirty="0" smtClean="0">
                <a:solidFill>
                  <a:schemeClr val="tx1">
                    <a:lumMod val="65000"/>
                    <a:lumOff val="35000"/>
                  </a:schemeClr>
                </a:solidFill>
              </a:rPr>
              <a:t> </a:t>
            </a:r>
            <a:r>
              <a:rPr lang="bg-BG" sz="2000" dirty="0">
                <a:solidFill>
                  <a:schemeClr val="tx1">
                    <a:lumMod val="65000"/>
                    <a:lumOff val="35000"/>
                  </a:schemeClr>
                </a:solidFill>
              </a:rPr>
              <a:t>при други нормативни изисквания към качеството на пречистените води. Към момента параметрите на вход ПСОВ се различават значително от първоначалните. В технологичната схема няма съоръжения за отстраняване на биогенни елементи – азот и фосфор. Основното електро-механично оборудване е силно амортизирано и паралелно с това много </a:t>
            </a:r>
            <a:r>
              <a:rPr lang="bg-BG" sz="2000" dirty="0" smtClean="0">
                <a:solidFill>
                  <a:schemeClr val="tx1">
                    <a:lumMod val="65000"/>
                    <a:lumOff val="35000"/>
                  </a:schemeClr>
                </a:solidFill>
              </a:rPr>
              <a:t>енергоемко. </a:t>
            </a:r>
            <a:r>
              <a:rPr lang="bg-BG" sz="2000" dirty="0">
                <a:solidFill>
                  <a:schemeClr val="tx1">
                    <a:lumMod val="65000"/>
                    <a:lumOff val="35000"/>
                  </a:schemeClr>
                </a:solidFill>
              </a:rPr>
              <a:t>По първоначален проект не e предвидена необходимата автоматизация и </a:t>
            </a:r>
            <a:r>
              <a:rPr lang="bg-BG" sz="2000" dirty="0" smtClean="0">
                <a:solidFill>
                  <a:schemeClr val="tx1">
                    <a:lumMod val="65000"/>
                    <a:lumOff val="35000"/>
                  </a:schemeClr>
                </a:solidFill>
              </a:rPr>
              <a:t>диспечеризация на </a:t>
            </a:r>
            <a:r>
              <a:rPr lang="bg-BG" sz="2000" dirty="0" smtClean="0">
                <a:solidFill>
                  <a:schemeClr val="tx1">
                    <a:lumMod val="65000"/>
                    <a:lumOff val="35000"/>
                  </a:schemeClr>
                </a:solidFill>
              </a:rPr>
              <a:t>процесите.</a:t>
            </a:r>
            <a:endParaRPr lang="bg-BG" sz="2000" dirty="0">
              <a:solidFill>
                <a:schemeClr val="tx1">
                  <a:lumMod val="65000"/>
                  <a:lumOff val="35000"/>
                </a:schemeClr>
              </a:solidFill>
              <a:ea typeface="Times New Roman"/>
            </a:endParaRPr>
          </a:p>
          <a:p>
            <a:pPr>
              <a:spcAft>
                <a:spcPts val="0"/>
              </a:spcAft>
            </a:pPr>
            <a:endParaRPr lang="bg-BG" sz="1600" dirty="0">
              <a:latin typeface="Times New Roman"/>
              <a:ea typeface="Times New Roman"/>
            </a:endParaRPr>
          </a:p>
          <a:p>
            <a:endParaRPr lang="en-US" sz="1800" dirty="0"/>
          </a:p>
        </p:txBody>
      </p:sp>
      <p:sp>
        <p:nvSpPr>
          <p:cNvPr id="3" name="Заглавие 2"/>
          <p:cNvSpPr>
            <a:spLocks noGrp="1"/>
          </p:cNvSpPr>
          <p:nvPr>
            <p:ph type="title" idx="4294967295"/>
          </p:nvPr>
        </p:nvSpPr>
        <p:spPr>
          <a:xfrm>
            <a:off x="-324544" y="413792"/>
            <a:ext cx="8229600" cy="1143000"/>
          </a:xfrm>
        </p:spPr>
        <p:txBody>
          <a:bodyPr>
            <a:normAutofit/>
          </a:bodyPr>
          <a:lstStyle/>
          <a:p>
            <a:pPr algn="l"/>
            <a:r>
              <a:rPr lang="en-US" sz="3600" dirty="0" smtClean="0"/>
              <a:t>  </a:t>
            </a:r>
            <a:r>
              <a:rPr lang="bg-BG" sz="3600" dirty="0" smtClean="0"/>
              <a:t>   </a:t>
            </a:r>
            <a:r>
              <a:rPr lang="bg-BG" sz="3200" dirty="0" smtClean="0">
                <a:solidFill>
                  <a:schemeClr val="bg1"/>
                </a:solidFill>
              </a:rPr>
              <a:t>Ситуация ВИК система</a:t>
            </a:r>
            <a:br>
              <a:rPr lang="bg-BG" sz="3200" dirty="0" smtClean="0">
                <a:solidFill>
                  <a:schemeClr val="bg1"/>
                </a:solidFill>
              </a:rPr>
            </a:br>
            <a:r>
              <a:rPr lang="bg-BG" sz="3200" dirty="0" smtClean="0">
                <a:solidFill>
                  <a:schemeClr val="bg1"/>
                </a:solidFill>
              </a:rPr>
              <a:t>      </a:t>
            </a:r>
            <a:r>
              <a:rPr lang="bg-BG" sz="2000" dirty="0" smtClean="0">
                <a:solidFill>
                  <a:schemeClr val="tx1">
                    <a:lumMod val="85000"/>
                    <a:lumOff val="15000"/>
                  </a:schemeClr>
                </a:solidFill>
              </a:rPr>
              <a:t>Канализация</a:t>
            </a:r>
            <a:endParaRPr lang="en-US" sz="2000" dirty="0">
              <a:solidFill>
                <a:schemeClr val="tx1">
                  <a:lumMod val="85000"/>
                  <a:lumOff val="15000"/>
                </a:schemeClr>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00310"/>
            <a:ext cx="380365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825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579</TotalTime>
  <Words>2016</Words>
  <Application>Microsoft Office PowerPoint</Application>
  <PresentationFormat>On-screen Show (4:3)</PresentationFormat>
  <Paragraphs>183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15 юли 2011 г.</vt:lpstr>
      <vt:lpstr>PowerPoint Presentation</vt:lpstr>
      <vt:lpstr>PowerPoint Presentation</vt:lpstr>
      <vt:lpstr>PowerPoint Presentation</vt:lpstr>
      <vt:lpstr>          Ситуация ВИК система</vt:lpstr>
      <vt:lpstr>PowerPoint Presentation</vt:lpstr>
      <vt:lpstr>          Ситуация ВИК система</vt:lpstr>
      <vt:lpstr>     Ситуация ВИК система       Канализация</vt:lpstr>
      <vt:lpstr>     Ситуация ВИК система       Канализация</vt:lpstr>
      <vt:lpstr>PowerPoint Presentation</vt:lpstr>
      <vt:lpstr>       Цели на проекта </vt:lpstr>
      <vt:lpstr>  Задачи на проекта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strategma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Stanka Delcheva</dc:creator>
  <cp:lastModifiedBy>str-3</cp:lastModifiedBy>
  <cp:revision>175</cp:revision>
  <cp:lastPrinted>2011-08-02T15:42:26Z</cp:lastPrinted>
  <dcterms:created xsi:type="dcterms:W3CDTF">2011-06-14T08:19:50Z</dcterms:created>
  <dcterms:modified xsi:type="dcterms:W3CDTF">2011-08-02T15:43:55Z</dcterms:modified>
</cp:coreProperties>
</file>