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287" r:id="rId19"/>
  </p:sldIdLst>
  <p:sldSz cx="9144000" cy="6858000" type="screen4x3"/>
  <p:notesSz cx="6805613" cy="99393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73" d="100"/>
          <a:sy n="73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C377B-358F-4350-AEE1-851765C51BBB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8182-EE03-4305-9698-C18CC982B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43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C239-ECF7-461E-80C3-7CEC9D18B73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E7673-7F83-494D-96E2-723FAF855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2656"/>
            <a:ext cx="4557370" cy="562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4320480" cy="158417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296" y="3501007"/>
            <a:ext cx="4106688" cy="134813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6672"/>
            <a:ext cx="6477668" cy="716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0" y="-243408"/>
            <a:ext cx="91440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22E0-1505-4303-A793-84099362B82E}" type="datetimeFigureOut">
              <a:rPr lang="bg-BG" smtClean="0"/>
              <a:pPr/>
              <a:t>12.8.2013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42999-90D0-41FE-A3F4-38F51DD45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5805264"/>
            <a:ext cx="3600400" cy="1152128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bg1">
                    <a:lumMod val="50000"/>
                  </a:schemeClr>
                </a:solidFill>
              </a:rPr>
              <a:t>12 август 2013 г.</a:t>
            </a:r>
            <a:endParaRPr lang="bg-BG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918" y="4464389"/>
            <a:ext cx="3805684" cy="150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07504" y="548680"/>
            <a:ext cx="432048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bg-BG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</a:t>
            </a:r>
            <a:r>
              <a:rPr lang="bg-BG" sz="3200" b="1" dirty="0" smtClean="0">
                <a:solidFill>
                  <a:schemeClr val="bg1">
                    <a:lumMod val="50000"/>
                  </a:schemeClr>
                </a:solidFill>
              </a:rPr>
              <a:t>нтегриран</a:t>
            </a:r>
            <a:r>
              <a:rPr lang="bg-BG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bg-BG" sz="3200" b="1" dirty="0" smtClean="0">
                <a:solidFill>
                  <a:schemeClr val="bg1">
                    <a:lumMod val="50000"/>
                  </a:schemeClr>
                </a:solidFill>
              </a:rPr>
              <a:t>проект </a:t>
            </a:r>
            <a:endParaRPr lang="en-US" sz="3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bg-BG" sz="3200" b="1" dirty="0" smtClean="0">
                <a:solidFill>
                  <a:schemeClr val="bg1">
                    <a:lumMod val="50000"/>
                  </a:schemeClr>
                </a:solidFill>
              </a:rPr>
              <a:t>за водния цикъл на град Габрово</a:t>
            </a:r>
          </a:p>
          <a:p>
            <a:pPr algn="r"/>
            <a:endParaRPr lang="bg-BG" sz="3200" b="1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ru-RU" sz="3200" b="1" i="1" dirty="0" smtClean="0">
                <a:solidFill>
                  <a:schemeClr val="bg1">
                    <a:lumMod val="50000"/>
                  </a:schemeClr>
                </a:solidFill>
              </a:rPr>
              <a:t>Публично </a:t>
            </a:r>
            <a:r>
              <a:rPr lang="ru-RU" sz="3200" b="1" i="1" dirty="0" err="1">
                <a:solidFill>
                  <a:schemeClr val="bg1">
                    <a:lumMod val="50000"/>
                  </a:schemeClr>
                </a:solidFill>
              </a:rPr>
              <a:t>обсъждане</a:t>
            </a:r>
            <a:r>
              <a:rPr lang="ru-RU" sz="3200" b="1" i="1" dirty="0">
                <a:solidFill>
                  <a:schemeClr val="bg1">
                    <a:lumMod val="50000"/>
                  </a:schemeClr>
                </a:solidFill>
              </a:rPr>
              <a:t> за </a:t>
            </a:r>
            <a:r>
              <a:rPr lang="ru-RU" sz="3200" b="1" i="1" dirty="0" err="1">
                <a:solidFill>
                  <a:schemeClr val="bg1">
                    <a:lumMod val="50000"/>
                  </a:schemeClr>
                </a:solidFill>
              </a:rPr>
              <a:t>поемане</a:t>
            </a:r>
            <a:r>
              <a:rPr lang="ru-RU" sz="3200" b="1" i="1" dirty="0">
                <a:solidFill>
                  <a:schemeClr val="bg1">
                    <a:lumMod val="50000"/>
                  </a:schemeClr>
                </a:solidFill>
              </a:rPr>
              <a:t> на </a:t>
            </a:r>
            <a:r>
              <a:rPr lang="ru-RU" sz="3200" b="1" i="1" dirty="0" err="1">
                <a:solidFill>
                  <a:schemeClr val="bg1">
                    <a:lumMod val="50000"/>
                  </a:schemeClr>
                </a:solidFill>
              </a:rPr>
              <a:t>общински</a:t>
            </a:r>
            <a:r>
              <a:rPr lang="ru-RU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3200" b="1" i="1" dirty="0" err="1">
                <a:solidFill>
                  <a:schemeClr val="bg1">
                    <a:lumMod val="50000"/>
                  </a:schemeClr>
                </a:solidFill>
              </a:rPr>
              <a:t>дълг</a:t>
            </a:r>
            <a:endParaRPr lang="bg-BG" sz="3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292" y="1150030"/>
            <a:ext cx="1634993" cy="1054834"/>
          </a:xfrm>
          <a:prstGeom prst="rect">
            <a:avLst/>
          </a:prstGeom>
        </p:spPr>
      </p:pic>
      <p:pic>
        <p:nvPicPr>
          <p:cNvPr id="8" name="Картина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47" y="2780928"/>
            <a:ext cx="1589838" cy="1003016"/>
          </a:xfrm>
          <a:prstGeom prst="rect">
            <a:avLst/>
          </a:prstGeom>
        </p:spPr>
      </p:pic>
      <p:pic>
        <p:nvPicPr>
          <p:cNvPr id="9" name="Картина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581128"/>
            <a:ext cx="1296144" cy="92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41277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Централна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градска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 -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бул.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Априлов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Бялката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Добри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Карталов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Иван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Вазов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Скобелевска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ул. Брянска (без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НТС до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Еп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Софроний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“)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бул.Априлов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в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му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Централна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поща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Д.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Пашов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(Стадиона) - частично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полагане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Македония (от ул. Ю.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Скайлър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Д.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Пашов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Кукуш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Република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П. Семов и ул. Успех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Македония (от ул. В. Михайлов до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Бялката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Дончо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Пашов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частично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полагане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Драва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Донков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настилка.</a:t>
            </a:r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86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196752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Квартали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„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Лъката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и „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Камъка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- 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Орловска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(без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еднопосочния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Полиция до мост „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Игото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“) -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като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в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й от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Петър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Берон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Д-р Н.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Василиади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се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предвижда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полагане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нови 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а в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й от ул. Д-р Н.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Василиади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Шипка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/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Полицията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 се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предвижда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Радецка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Й. Предтеча до пл.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Първи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май) и ул. Мир (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150 м. от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Градище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-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Любен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Каравелов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 частично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изпълнение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Градище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частично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изпълнение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Роден край -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Шипка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Стефана Богдан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Генчева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138 м. от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Планинец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към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Планетариум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-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частично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настилка, а след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този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до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резервоара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Планетариума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се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предвижда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цялостно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преасфалтиране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пътното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Разцветна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Извора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Кръгозор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Иван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Димов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Братя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Миладинови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ул. Острец (в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й 120 м. от ул. Ив.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Димов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- 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Острец (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205 м. от ул.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Градище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и ул. Народна воля -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Орлово гнездо (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участъкът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Турист до ул. Народна воля) -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съществуващата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цялата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ширина на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пътното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поставяне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нови </a:t>
            </a:r>
            <a:r>
              <a:rPr lang="ru-RU" sz="1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тротоари</a:t>
            </a:r>
            <a:r>
              <a:rPr lang="ru-RU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2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124744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Радичевец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Йонковото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ул. Неофит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Рилски</a:t>
            </a:r>
            <a:r>
              <a:rPr lang="ru-RU" sz="1800" b="1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-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частично нови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Николаевска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Априловска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Р.Каролев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/,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Гимназиална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Климент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Охридски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Ив.Тончев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дере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Перущица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/,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Пенчо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Постомпиров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Априловска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Баев мост до ул. Николаевска/,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Първи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май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Стара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планина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Опълченска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 - 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Николаевска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Р.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Каролев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Шиваров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мост/ - 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 и 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Лиляна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Климент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Охридски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Ив.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Тончев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Математическа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гимназия/,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Екзарх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Йосиф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Николаевска до ул. Н.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Рилски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/, ул. Константин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Иречек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Тотю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Иванов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Николаевска до ул. Н.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Рилски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/, ул. Славянска, ул. Ясен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последните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330 м. до ПСПВ/ - 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Тотю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Иванов /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Николаевска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нагоре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до края/ - 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30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124744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Беленци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ул.Ведрина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/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Габрака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нагоре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268 м./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платно. От там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нагоре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за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292 м. се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предвижда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 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поставяне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</a:p>
          <a:p>
            <a:endParaRPr lang="ru-RU" sz="2000" b="1" i="1" dirty="0">
              <a:solidFill>
                <a:prstClr val="black">
                  <a:lumMod val="50000"/>
                  <a:lumOff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Лисец: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Топлеш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/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подпорна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стена до края на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улицата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най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-горе/, ул. Сините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скали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Орехите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Моровежки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скали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Свежест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Зеленика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Тодорчетата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Въдичарска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Спортна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отсечката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между ул. Ягода и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Въдичарска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5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260648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Инвестицията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която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общината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ще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реализира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паралелно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изпълнението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проекта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общо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за трите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линейни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етапа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с вкл. ДДС е,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както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36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следва</a:t>
            </a:r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6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378096"/>
              </p:ext>
            </p:extLst>
          </p:nvPr>
        </p:nvGraphicFramePr>
        <p:xfrm>
          <a:off x="395536" y="2780928"/>
          <a:ext cx="8418512" cy="2016224"/>
        </p:xfrm>
        <a:graphic>
          <a:graphicData uri="http://schemas.openxmlformats.org/drawingml/2006/table">
            <a:tbl>
              <a:tblPr/>
              <a:tblGrid>
                <a:gridCol w="3173644"/>
                <a:gridCol w="1341840"/>
                <a:gridCol w="1330703"/>
                <a:gridCol w="1169239"/>
                <a:gridCol w="1403086"/>
              </a:tblGrid>
              <a:tr h="192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Times New Roman"/>
                        </a:rPr>
                        <a:t>	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ЕТАП 1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ЕТАП 2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ЕТАП 3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ОБЩО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Стойност по КСС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1 754 778,90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1 686 079,63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846 661,50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4 287 520,03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Провизорни суми - 10%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Times New Roman"/>
                        </a:rPr>
                        <a:t>175 477,89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168 607,97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84 666,14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428 752,00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ОБЩО :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1 930 256,79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1 854 687,60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931 327,64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/>
                          <a:ea typeface="Times New Roman"/>
                        </a:rPr>
                        <a:t>4 716 272,03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Авансово плащане- 20% от стойността по КСС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Times New Roman"/>
                        </a:rPr>
                        <a:t>350955,78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337215,93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Times New Roman"/>
                        </a:rPr>
                        <a:t>169332,30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857504,01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5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484784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Към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момента Община Габрово е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финансирала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със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собствени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бюджетни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средства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авансовото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плащане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по трите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етапа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</a:p>
          <a:p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</a:t>
            </a:r>
          </a:p>
          <a:p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За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финансиране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останалите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плащания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свързани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цялостната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реализация 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инвестицията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общината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предвижда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ползва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привлечен финансов ресурс чрез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сключване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договор за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дългосрочен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инвестиционен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кредит с „ФОНД ЗА ОРГАНИТЕ НА МЕСТНО САМОУПРАВЛЕНИЕ В БЪЛГАРИЯ – ФЛАГ” ЕАД.</a:t>
            </a:r>
          </a:p>
          <a:p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744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2636912"/>
            <a:ext cx="8346504" cy="4464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Предлагаме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исканият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дългосрочен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инвестиционен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кредит </a:t>
            </a:r>
            <a:endParaRPr lang="ru-RU" sz="1800" b="1" dirty="0" smtClean="0">
              <a:solidFill>
                <a:prstClr val="black">
                  <a:lumMod val="50000"/>
                  <a:lumOff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бъде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със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следните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параметри</a:t>
            </a:r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ru-RU" sz="1800" b="1" dirty="0">
              <a:solidFill>
                <a:prstClr val="black">
                  <a:lumMod val="50000"/>
                  <a:lumOff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Максимален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размер на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3 770 000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лв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.(три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милиона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седемстотин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седемдесет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лева);</a:t>
            </a:r>
          </a:p>
          <a:p>
            <a:r>
              <a:rPr lang="ru-RU" sz="1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Валута</a:t>
            </a:r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на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български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лева;</a:t>
            </a:r>
          </a:p>
          <a:p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Вид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на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дългосрочен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инвестиционен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поет с договор за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общински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заем;</a:t>
            </a:r>
          </a:p>
          <a:p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Условия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за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погасяване</a:t>
            </a:r>
            <a:endParaRPr lang="ru-RU" sz="1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Срок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за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погасяване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не по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късно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25.12.2021 г.</a:t>
            </a:r>
          </a:p>
          <a:p>
            <a:r>
              <a:rPr lang="ru-RU" sz="1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Източници</a:t>
            </a:r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за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погасяване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главницата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собствени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бюджетни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приходи по чл.6 от Закона за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общинския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;</a:t>
            </a:r>
          </a:p>
          <a:p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Максимален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лихвен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процент –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шестмесечен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EURIBOR плюс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максимална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надбавка от 4,715 %;</a:t>
            </a:r>
          </a:p>
          <a:p>
            <a:r>
              <a:rPr lang="ru-RU" sz="1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Други</a:t>
            </a:r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такси,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наказателни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лихви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неустойки и разноски –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съгласно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ценовата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политика на Фонд ФЛАГ и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Управляващата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банка;</a:t>
            </a:r>
          </a:p>
          <a:p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Начин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на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обезпечение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кредита - </a:t>
            </a:r>
            <a:r>
              <a:rPr lang="ru-RU" sz="1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учредяване</a:t>
            </a:r>
            <a:r>
              <a:rPr lang="ru-RU" sz="1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на залог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върху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собствените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приходи на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общината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по чл.6 от Закона за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общинския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дълг</a:t>
            </a:r>
            <a:r>
              <a:rPr lang="ru-RU" sz="1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ru-RU" sz="3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67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схема: процес 1"/>
          <p:cNvSpPr/>
          <p:nvPr/>
        </p:nvSpPr>
        <p:spPr>
          <a:xfrm>
            <a:off x="0" y="-27384"/>
            <a:ext cx="9144000" cy="1700808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456" y="2420888"/>
            <a:ext cx="3803650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лавие 2"/>
          <p:cNvSpPr txBox="1">
            <a:spLocks/>
          </p:cNvSpPr>
          <p:nvPr/>
        </p:nvSpPr>
        <p:spPr>
          <a:xfrm>
            <a:off x="35496" y="5578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dirty="0" smtClean="0"/>
              <a:t>   </a:t>
            </a:r>
            <a:r>
              <a:rPr lang="bg-BG" dirty="0" smtClean="0">
                <a:solidFill>
                  <a:schemeClr val="bg1"/>
                </a:solidFill>
              </a:rPr>
              <a:t>Благодарим за вниманието!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473178" y="221589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ОБЩИНА ГАБРОВО</a:t>
            </a:r>
          </a:p>
          <a:p>
            <a:r>
              <a:rPr lang="bg-BG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Звено за изпълнение на проект</a:t>
            </a:r>
          </a:p>
          <a:p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тел.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066/ 818 377</a:t>
            </a:r>
          </a:p>
          <a:p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Факс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066/809 371</a:t>
            </a: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office@waterprojectgabrovo.eu</a:t>
            </a: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www.waterprojectgabrovo.eu</a:t>
            </a:r>
          </a:p>
          <a:p>
            <a:endParaRPr lang="bg-BG" sz="2000" dirty="0" smtClean="0"/>
          </a:p>
          <a:p>
            <a:endParaRPr lang="bg-BG" sz="2000" dirty="0"/>
          </a:p>
          <a:p>
            <a:endParaRPr lang="bg-BG" sz="2000" dirty="0" smtClean="0"/>
          </a:p>
          <a:p>
            <a:endParaRPr lang="bg-BG" sz="2000" dirty="0"/>
          </a:p>
          <a:p>
            <a:endParaRPr lang="bg-BG" sz="2000" dirty="0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085184"/>
            <a:ext cx="1785798" cy="1152128"/>
          </a:xfrm>
          <a:prstGeom prst="rect">
            <a:avLst/>
          </a:prstGeom>
        </p:spPr>
      </p:pic>
      <p:pic>
        <p:nvPicPr>
          <p:cNvPr id="7" name="Картина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019757"/>
            <a:ext cx="1728192" cy="1039514"/>
          </a:xfrm>
          <a:prstGeom prst="rect">
            <a:avLst/>
          </a:prstGeom>
        </p:spPr>
      </p:pic>
      <p:pic>
        <p:nvPicPr>
          <p:cNvPr id="8" name="Картина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21" y="5085184"/>
            <a:ext cx="1536151" cy="109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4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69269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Настоящото</a:t>
            </a:r>
            <a:r>
              <a:rPr 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публично </a:t>
            </a:r>
            <a:r>
              <a:rPr lang="ru-RU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обсъждане</a:t>
            </a:r>
            <a:r>
              <a:rPr 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се </a:t>
            </a:r>
            <a:r>
              <a:rPr lang="ru-RU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провежда</a:t>
            </a:r>
            <a:r>
              <a:rPr 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в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съответствие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с чл.15 от Закона за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общинския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дълг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и чл.41 от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Наредбата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за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съставяне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изпълнение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и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отчитане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на </a:t>
            </a:r>
            <a:r>
              <a:rPr lang="ru-RU" sz="32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общинския</a:t>
            </a: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бюджет</a:t>
            </a:r>
            <a:endParaRPr lang="ru-RU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4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69269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Целта</a:t>
            </a:r>
            <a:r>
              <a:rPr lang="ru-RU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е </a:t>
            </a:r>
            <a:r>
              <a:rPr lang="ru-RU" sz="2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сключване</a:t>
            </a:r>
            <a:r>
              <a:rPr lang="ru-RU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 договор за </a:t>
            </a:r>
            <a:endParaRPr lang="ru-RU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2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дългосрочен</a:t>
            </a:r>
            <a:r>
              <a:rPr lang="ru-RU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инвестиционен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кредит в размер на 3 770 000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лв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с „ФОНД ЗА ОРГАНИТЕ НА МЕСТНО САМОУПРАВЛЕНИЕ В БЪЛГАРИЯ – ФЛАГ” ЕАД за реализация на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допълнителни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възстановителни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дейности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по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уличната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мрежа на гр. Габрово,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паралелно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с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изпълнение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на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рехабилитация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на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водоснабдителната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и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рехабилитация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разширяване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на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канализационната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мрежи на гр. Габрово –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етапи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1, 2 и 3, част от 58111-77-268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Интегриран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проект за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водния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цикъл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на </a:t>
            </a:r>
            <a:r>
              <a:rPr lang="ru-RU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гр.Габрово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1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69269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Планираната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рехабилитация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endParaRPr lang="ru-RU" sz="2800" b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водоснабдителната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и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рехабилитация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разширяване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канализационната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мрежи на гр. Габрово –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етапи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1, 2 и 3, част от 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проекта, 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по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същество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представлява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подмяна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или ново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изграждане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линейна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подземна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инфраструктура /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водопроводи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канали/ по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улици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града, с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всички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съпътстващи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изграждането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видове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работи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включително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уличната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до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състоянието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в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което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е била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интервенцията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557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69269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Съгласно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правилата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европейското</a:t>
            </a:r>
            <a:endParaRPr lang="ru-RU" sz="2800" b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финаниране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единствено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възстановяването</a:t>
            </a:r>
            <a:endParaRPr lang="ru-RU" sz="2800" b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траншеята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изкопите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е допустим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разход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в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рамките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Оперативна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програма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„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Околна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среда“. </a:t>
            </a:r>
            <a:endParaRPr lang="ru-RU" sz="2800" b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По 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част от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улиците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по проекта се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предвижда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изграждането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два и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повече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провода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успоредно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което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предполага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направата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два и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повече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траншейни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изкопа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същото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време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известно и видимо е, че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състоянието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по -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голямата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част от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уличните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настилки в града е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изключително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лошо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Това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означава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, че след ремонта на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ВиК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мрежата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тяхното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състояние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ще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се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влоши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допълнително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72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69269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В следствие 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горното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се наложи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необходимостта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при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реализиране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подземната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инфраструктура, Община Габрово да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предвиди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допълнителни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инвестиции 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по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цялостно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улици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Този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подход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предполага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цялостно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8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асфалтиране</a:t>
            </a:r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бордюрите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тротоарните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настилки,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разрушени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</a:t>
            </a:r>
            <a:r>
              <a:rPr lang="ru-RU" sz="28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сградни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отклонения.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69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05273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Баждар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-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Баждар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освен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Чардафон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Ал. Константинов), ул. Х.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Димитър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Ем.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Манолов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отбивката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за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Устрем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–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съществуващата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Х.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Димитър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последните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70 м до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Устрем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–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Баждар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участъкът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от ул. Ал. Константинов до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ул.Чардафон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и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Омуртаг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съществуващата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Алеко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Богориди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Тодор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Бурмов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Тракия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част от ул. Ал. Константинов (от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Омуртаг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Х.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Димитър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и част 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Добруджа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Баждар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наляво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част от ул. Ал. Константинов (от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Баждар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посока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запад) и част 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Добруджа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Баждар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надясно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платно.</a:t>
            </a: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8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41277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Варовник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-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Васил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Друмев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Варовник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Ангел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Кънчев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и ул. Ангел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Кънчев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Варовник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Стръмнина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Цанко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Церковски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платно.</a:t>
            </a:r>
          </a:p>
          <a:p>
            <a:endParaRPr lang="ru-RU" sz="2000" b="1" i="1" dirty="0">
              <a:solidFill>
                <a:prstClr val="black">
                  <a:lumMod val="50000"/>
                  <a:lumOff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Трендафил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Тота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Венкова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ул. Никола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Рязков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ул. арх.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Атанас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Донков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–нова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Люлякова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градина 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 и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</a:p>
          <a:p>
            <a:endParaRPr lang="ru-RU" sz="2000" b="1" i="1" dirty="0">
              <a:solidFill>
                <a:prstClr val="black">
                  <a:lumMod val="50000"/>
                  <a:lumOff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Русевци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ул. Морава,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Емине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Селимица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Брегалница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Найден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Геров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Селимица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Брегалница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Селимица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края)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 и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92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4175" y="1412776"/>
            <a:ext cx="8346504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VI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участък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ул. Орлово гнездо (в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участъка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,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където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се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полага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водопровод) –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възстановяване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съществуващата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настилка; ул. Св.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Йоан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Предтеча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платно,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тротоарна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настилка.</a:t>
            </a:r>
          </a:p>
          <a:p>
            <a:endParaRPr lang="ru-RU" sz="2000" b="1" i="1" dirty="0">
              <a:solidFill>
                <a:prstClr val="black">
                  <a:lumMod val="50000"/>
                  <a:lumOff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Стефановци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кв. </a:t>
            </a:r>
            <a:r>
              <a:rPr lang="ru-RU" sz="2000" b="1" i="1" dirty="0" err="1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Златари</a:t>
            </a:r>
            <a:r>
              <a:rPr lang="ru-RU" sz="2000" b="1" i="1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бул.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Бойката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Златарска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бул.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Бойката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жп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прелез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–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и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Златарска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жп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прелез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края)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Василка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Бенева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началото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Етрополе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Василка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Бенева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(от ул.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Етрополе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края) –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 и нови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бордюри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; ул. Георги Стефанов (от ул. Русалка до края на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регулация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)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път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за село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Орловци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(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продължение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 ул. Георги Стефанов от края на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регулацията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до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напорен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водоем)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платно; ул. Георги Илиев - нова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асфалтова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настилка по </a:t>
            </a:r>
            <a:r>
              <a:rPr lang="ru-RU" sz="20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цялото</a:t>
            </a:r>
            <a:r>
              <a:rPr lang="ru-RU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платно.</a:t>
            </a:r>
          </a:p>
          <a:p>
            <a:endParaRPr lang="ru-RU" sz="2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6632"/>
            <a:ext cx="38100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68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2111</Words>
  <Application>Microsoft Office PowerPoint</Application>
  <PresentationFormat>Презентация на цял екран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18</vt:i4>
      </vt:variant>
    </vt:vector>
  </HeadingPairs>
  <TitlesOfParts>
    <vt:vector size="19" baseType="lpstr">
      <vt:lpstr>Office Theme</vt:lpstr>
      <vt:lpstr>12 август 2013 г.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>strategma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Stanka Delcheva</dc:creator>
  <cp:lastModifiedBy>marta</cp:lastModifiedBy>
  <cp:revision>268</cp:revision>
  <cp:lastPrinted>2011-07-15T08:52:02Z</cp:lastPrinted>
  <dcterms:created xsi:type="dcterms:W3CDTF">2011-06-14T08:19:50Z</dcterms:created>
  <dcterms:modified xsi:type="dcterms:W3CDTF">2013-08-12T14:28:00Z</dcterms:modified>
</cp:coreProperties>
</file>